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3.xml" ContentType="application/vnd.openxmlformats-officedocument.theme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theme/theme4.xml" ContentType="application/vnd.openxmlformats-officedocument.theme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theme/theme5.xml" ContentType="application/vnd.openxmlformats-officedocument.theme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theme/theme6.xml" ContentType="application/vnd.openxmlformats-officedocument.theme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heme/theme7.xml" ContentType="application/vnd.openxmlformats-officedocument.theme+xml"/>
  <Override PartName="/ppt/theme/theme8.xml" ContentType="application/vnd.openxmlformats-officedocument.theme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  <p:sldMasterId id="2147483700" r:id="rId2"/>
    <p:sldMasterId id="2147483725" r:id="rId3"/>
    <p:sldMasterId id="2147483750" r:id="rId4"/>
    <p:sldMasterId id="2147483778" r:id="rId5"/>
    <p:sldMasterId id="2147483804" r:id="rId6"/>
  </p:sldMasterIdLst>
  <p:notesMasterIdLst>
    <p:notesMasterId r:id="rId19"/>
  </p:notesMasterIdLst>
  <p:handoutMasterIdLst>
    <p:handoutMasterId r:id="rId20"/>
  </p:handoutMasterIdLst>
  <p:sldIdLst>
    <p:sldId id="261" r:id="rId7"/>
    <p:sldId id="677" r:id="rId8"/>
    <p:sldId id="679" r:id="rId9"/>
    <p:sldId id="613" r:id="rId10"/>
    <p:sldId id="645" r:id="rId11"/>
    <p:sldId id="678" r:id="rId12"/>
    <p:sldId id="668" r:id="rId13"/>
    <p:sldId id="646" r:id="rId14"/>
    <p:sldId id="676" r:id="rId15"/>
    <p:sldId id="660" r:id="rId16"/>
    <p:sldId id="680" r:id="rId17"/>
    <p:sldId id="672" r:id="rId18"/>
  </p:sldIdLst>
  <p:sldSz cx="9144000" cy="6858000" type="screen4x3"/>
  <p:notesSz cx="6797675" cy="9872663"/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838">
          <p15:clr>
            <a:srgbClr val="A4A3A4"/>
          </p15:clr>
        </p15:guide>
        <p15:guide id="2" orient="horz" pos="890">
          <p15:clr>
            <a:srgbClr val="A4A3A4"/>
          </p15:clr>
        </p15:guide>
        <p15:guide id="3" pos="5602">
          <p15:clr>
            <a:srgbClr val="A4A3A4"/>
          </p15:clr>
        </p15:guide>
        <p15:guide id="4" pos="204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676" userDrawn="1">
          <p15:clr>
            <a:srgbClr val="A4A3A4"/>
          </p15:clr>
        </p15:guide>
        <p15:guide id="2" pos="2228" userDrawn="1">
          <p15:clr>
            <a:srgbClr val="A4A3A4"/>
          </p15:clr>
        </p15:guide>
        <p15:guide id="3" orient="horz" pos="2905" userDrawn="1">
          <p15:clr>
            <a:srgbClr val="A4A3A4"/>
          </p15:clr>
        </p15:guide>
        <p15:guide id="4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raig Leach" initials="" lastIdx="8" clrIdx="0"/>
  <p:cmAuthor id="1" name="Jenny Cargill" initials="JC" lastIdx="5" clrIdx="1"/>
  <p:cmAuthor id="2" name="Elizabeth Walters" initials="EW" lastIdx="11" clrIdx="2"/>
  <p:cmAuthor id="3" name="Shakira Maharaj" initials="SM" lastIdx="2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CC00"/>
    <a:srgbClr val="B5121B"/>
    <a:srgbClr val="003399"/>
    <a:srgbClr val="00329B"/>
    <a:srgbClr val="009900"/>
    <a:srgbClr val="00BC00"/>
    <a:srgbClr val="99FF66"/>
    <a:srgbClr val="D2F3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24" autoAdjust="0"/>
    <p:restoredTop sz="92675" autoAdjust="0"/>
  </p:normalViewPr>
  <p:slideViewPr>
    <p:cSldViewPr>
      <p:cViewPr>
        <p:scale>
          <a:sx n="101" d="100"/>
          <a:sy n="101" d="100"/>
        </p:scale>
        <p:origin x="-648" y="396"/>
      </p:cViewPr>
      <p:guideLst>
        <p:guide orient="horz" pos="3838"/>
        <p:guide orient="horz" pos="890"/>
        <p:guide pos="5602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9" d="100"/>
          <a:sy n="69" d="100"/>
        </p:scale>
        <p:origin x="-3456" y="-108"/>
      </p:cViewPr>
      <p:guideLst>
        <p:guide orient="horz" pos="2864"/>
        <p:guide orient="horz" pos="3110"/>
        <p:guide pos="216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tags" Target="tags/tag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Prinsloo.F\Documents\aNAMB%20%20Toshiba\Presentations\2015\Artisan%20System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6</a:t>
                    </a:r>
                    <a:r>
                      <a:rPr lang="en-US" dirty="0" smtClean="0"/>
                      <a:t> </a:t>
                    </a:r>
                    <a:r>
                      <a:rPr lang="en-US" dirty="0"/>
                      <a:t>Public </a:t>
                    </a:r>
                    <a:endParaRPr lang="en-US" dirty="0" smtClean="0"/>
                  </a:p>
                  <a:p>
                    <a:r>
                      <a:rPr lang="en-US" dirty="0" smtClean="0"/>
                      <a:t>TVET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24 </a:t>
                    </a:r>
                    <a:r>
                      <a:rPr lang="en-US" dirty="0"/>
                      <a:t>Private </a:t>
                    </a:r>
                    <a:endParaRPr lang="en-US" dirty="0" smtClean="0"/>
                  </a:p>
                  <a:p>
                    <a:r>
                      <a:rPr lang="en-US" dirty="0" smtClean="0"/>
                      <a:t>TVET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22 </a:t>
                    </a:r>
                    <a:r>
                      <a:rPr lang="en-US" dirty="0"/>
                      <a:t>TH Schools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22 </a:t>
                    </a:r>
                  </a:p>
                  <a:p>
                    <a:r>
                      <a:rPr lang="en-US" smtClean="0"/>
                      <a:t>Schools </a:t>
                    </a:r>
                    <a:r>
                      <a:rPr lang="en-US"/>
                      <a:t>Of Skill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"/>
                  <c:y val="-6.1278028063407588E-3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 smtClean="0"/>
                      <a:t> </a:t>
                    </a:r>
                    <a:r>
                      <a:rPr lang="en-US" dirty="0"/>
                      <a:t>State TCs</a:t>
                    </a: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5.9846638042066816E-3"/>
                  <c:y val="2.0426009354467447E-3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8 </a:t>
                    </a:r>
                  </a:p>
                  <a:p>
                    <a:pPr>
                      <a:defRPr/>
                    </a:pPr>
                    <a:r>
                      <a:rPr lang="en-US"/>
                      <a:t>SOCs TCs</a:t>
                    </a: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 smtClean="0"/>
                      <a:t>Private </a:t>
                    </a:r>
                    <a:endParaRPr lang="en-US" dirty="0"/>
                  </a:p>
                  <a:p>
                    <a:pPr>
                      <a:defRPr/>
                    </a:pPr>
                    <a:r>
                      <a:rPr lang="en-US" dirty="0"/>
                      <a:t>TCs</a:t>
                    </a: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1.0772394847572071E-2"/>
                  <c:y val="2.0426009354467447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208  </a:t>
                    </a:r>
                  </a:p>
                  <a:p>
                    <a:r>
                      <a:rPr lang="en-US" dirty="0" smtClean="0"/>
                      <a:t>Workplaces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 smtClean="0"/>
                      <a:t> </a:t>
                    </a:r>
                    <a:r>
                      <a:rPr lang="en-US" dirty="0"/>
                      <a:t>Informal </a:t>
                    </a:r>
                  </a:p>
                  <a:p>
                    <a:pPr>
                      <a:defRPr/>
                    </a:pPr>
                    <a:r>
                      <a:rPr lang="en-US" dirty="0"/>
                      <a:t>Sector</a:t>
                    </a: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  112  TTCs</a:t>
                    </a: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17 </a:t>
                    </a:r>
                    <a:r>
                      <a:rPr lang="en-US" dirty="0"/>
                      <a:t>SETAs/ NSF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 smtClean="0"/>
                      <a:t> </a:t>
                    </a:r>
                    <a:r>
                      <a:rPr lang="en-US" dirty="0"/>
                      <a:t>Rep Bodies</a:t>
                    </a: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 </a:t>
                    </a:r>
                    <a:r>
                      <a:rPr lang="en-US" dirty="0" err="1" smtClean="0"/>
                      <a:t>UoT</a:t>
                    </a:r>
                    <a:endParaRPr lang="en-US" dirty="0" smtClean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multiLvlStrRef>
              <c:f>Sheet1!$A$1:$B$13</c:f>
              <c:multiLvlStrCache>
                <c:ptCount val="13"/>
                <c:lvl>
                  <c:pt idx="0">
                    <c:v>Public TVET</c:v>
                  </c:pt>
                  <c:pt idx="1">
                    <c:v>Private TVET</c:v>
                  </c:pt>
                  <c:pt idx="2">
                    <c:v>TH Schools</c:v>
                  </c:pt>
                  <c:pt idx="3">
                    <c:v>Schools Of Skill</c:v>
                  </c:pt>
                  <c:pt idx="4">
                    <c:v>State TCs</c:v>
                  </c:pt>
                  <c:pt idx="5">
                    <c:v>SOCs TCs</c:v>
                  </c:pt>
                  <c:pt idx="6">
                    <c:v>Private TCs</c:v>
                  </c:pt>
                  <c:pt idx="7">
                    <c:v>Workplaces</c:v>
                  </c:pt>
                  <c:pt idx="8">
                    <c:v>Informal Sector</c:v>
                  </c:pt>
                  <c:pt idx="9">
                    <c:v>TTCs</c:v>
                  </c:pt>
                  <c:pt idx="10">
                    <c:v>SETAs/ NSF</c:v>
                  </c:pt>
                  <c:pt idx="11">
                    <c:v>Rep Bodies</c:v>
                  </c:pt>
                  <c:pt idx="12">
                    <c:v>UoTs / Cus</c:v>
                  </c:pt>
                </c:lvl>
                <c:lvl>
                  <c:pt idx="0">
                    <c:v>1</c:v>
                  </c:pt>
                  <c:pt idx="1">
                    <c:v>2</c:v>
                  </c:pt>
                  <c:pt idx="2">
                    <c:v>3</c:v>
                  </c:pt>
                  <c:pt idx="3">
                    <c:v>4</c:v>
                  </c:pt>
                  <c:pt idx="4">
                    <c:v>5</c:v>
                  </c:pt>
                  <c:pt idx="5">
                    <c:v>6</c:v>
                  </c:pt>
                  <c:pt idx="6">
                    <c:v>7</c:v>
                  </c:pt>
                  <c:pt idx="7">
                    <c:v>8</c:v>
                  </c:pt>
                  <c:pt idx="8">
                    <c:v>9</c:v>
                  </c:pt>
                  <c:pt idx="9">
                    <c:v>10</c:v>
                  </c:pt>
                  <c:pt idx="10">
                    <c:v>11</c:v>
                  </c:pt>
                  <c:pt idx="11">
                    <c:v>12</c:v>
                  </c:pt>
                  <c:pt idx="12">
                    <c:v>13</c:v>
                  </c:pt>
                </c:lvl>
              </c:multiLvlStrCache>
            </c:multiLvlStrRef>
          </c:cat>
          <c:val>
            <c:numRef>
              <c:f>Sheet1!$C$1:$C$13</c:f>
              <c:numCache>
                <c:formatCode>General</c:formatCode>
                <c:ptCount val="13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txPr>
    <a:bodyPr/>
    <a:lstStyle/>
    <a:p>
      <a:pPr>
        <a:defRPr sz="1400" b="1">
          <a:solidFill>
            <a:schemeClr val="tx1"/>
          </a:solidFill>
        </a:defRPr>
      </a:pPr>
      <a:endParaRPr lang="en-US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38BE9D-A408-4F31-A381-C5A729304885}" type="doc">
      <dgm:prSet loTypeId="urn:microsoft.com/office/officeart/2008/layout/RadialCluster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ZA"/>
        </a:p>
      </dgm:t>
    </dgm:pt>
    <dgm:pt modelId="{09163FDD-DE4C-4C4C-B54A-0BCC206AC7A6}">
      <dgm:prSet phldrT="[Text]" custT="1"/>
      <dgm:spPr>
        <a:ln>
          <a:noFill/>
          <a:prstDash val="solid"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ZA" sz="2800" b="1" dirty="0" smtClean="0">
              <a:solidFill>
                <a:schemeClr val="tx1"/>
              </a:solidFill>
            </a:rPr>
            <a:t>DEDAT</a:t>
          </a:r>
        </a:p>
        <a:p>
          <a:r>
            <a:rPr lang="en-ZA" sz="3500" b="1" dirty="0" smtClean="0">
              <a:solidFill>
                <a:schemeClr val="tx1"/>
              </a:solidFill>
            </a:rPr>
            <a:t> &amp;</a:t>
          </a:r>
        </a:p>
      </dgm:t>
    </dgm:pt>
    <dgm:pt modelId="{96A23081-95DE-414E-9CFE-8B4CD4A54FCC}" type="parTrans" cxnId="{3FA9C0B4-9AB0-44F4-A45A-BFB7C7E9B5C5}">
      <dgm:prSet/>
      <dgm:spPr/>
      <dgm:t>
        <a:bodyPr/>
        <a:lstStyle/>
        <a:p>
          <a:endParaRPr lang="en-ZA"/>
        </a:p>
      </dgm:t>
    </dgm:pt>
    <dgm:pt modelId="{F2F917AE-B82D-4576-B9B3-6BF418065EC6}" type="sibTrans" cxnId="{3FA9C0B4-9AB0-44F4-A45A-BFB7C7E9B5C5}">
      <dgm:prSet/>
      <dgm:spPr/>
      <dgm:t>
        <a:bodyPr/>
        <a:lstStyle/>
        <a:p>
          <a:endParaRPr lang="en-ZA"/>
        </a:p>
      </dgm:t>
    </dgm:pt>
    <dgm:pt modelId="{BF61177B-C37F-4309-B09D-14CF8E0CF9A8}">
      <dgm:prSet phldrT="[Text]"/>
      <dgm:spPr>
        <a:ln w="57150"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ZA" b="1" dirty="0" smtClean="0">
              <a:solidFill>
                <a:schemeClr val="tx1"/>
              </a:solidFill>
            </a:rPr>
            <a:t>Host Company</a:t>
          </a:r>
          <a:endParaRPr lang="en-ZA" b="1" dirty="0">
            <a:solidFill>
              <a:schemeClr val="tx1"/>
            </a:solidFill>
          </a:endParaRPr>
        </a:p>
      </dgm:t>
    </dgm:pt>
    <dgm:pt modelId="{EC2B9671-96FF-4F97-ABBC-58F792A0D774}" type="parTrans" cxnId="{72A57653-C171-451F-9C45-944890AF83C3}">
      <dgm:prSet/>
      <dgm:spPr/>
      <dgm:t>
        <a:bodyPr/>
        <a:lstStyle/>
        <a:p>
          <a:endParaRPr lang="en-ZA"/>
        </a:p>
      </dgm:t>
    </dgm:pt>
    <dgm:pt modelId="{7E4AD9EE-BCCC-4FB3-B0B1-37FAD5CD84A5}" type="sibTrans" cxnId="{72A57653-C171-451F-9C45-944890AF83C3}">
      <dgm:prSet/>
      <dgm:spPr/>
      <dgm:t>
        <a:bodyPr/>
        <a:lstStyle/>
        <a:p>
          <a:endParaRPr lang="en-ZA"/>
        </a:p>
      </dgm:t>
    </dgm:pt>
    <dgm:pt modelId="{BA0180A7-6778-4394-AB13-16B762BF5F79}">
      <dgm:prSet phldrT="[Text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ZA" b="1" dirty="0" smtClean="0">
              <a:solidFill>
                <a:schemeClr val="tx1"/>
              </a:solidFill>
            </a:rPr>
            <a:t>Learner</a:t>
          </a:r>
          <a:endParaRPr lang="en-ZA" b="1" dirty="0">
            <a:solidFill>
              <a:schemeClr val="tx1"/>
            </a:solidFill>
          </a:endParaRPr>
        </a:p>
      </dgm:t>
    </dgm:pt>
    <dgm:pt modelId="{B4817AE3-5DEE-48E5-80A2-43D757E7FF3E}" type="parTrans" cxnId="{5A207F43-63DF-47A1-A54E-14310BA6EC33}">
      <dgm:prSet/>
      <dgm:spPr/>
      <dgm:t>
        <a:bodyPr/>
        <a:lstStyle/>
        <a:p>
          <a:endParaRPr lang="en-ZA"/>
        </a:p>
      </dgm:t>
    </dgm:pt>
    <dgm:pt modelId="{891CC489-87BC-41CB-A623-FBCA5893EE33}" type="sibTrans" cxnId="{5A207F43-63DF-47A1-A54E-14310BA6EC33}">
      <dgm:prSet/>
      <dgm:spPr/>
      <dgm:t>
        <a:bodyPr/>
        <a:lstStyle/>
        <a:p>
          <a:endParaRPr lang="en-ZA"/>
        </a:p>
      </dgm:t>
    </dgm:pt>
    <dgm:pt modelId="{B455F49E-2ABF-4940-8560-C568211FB68C}">
      <dgm:prSet phldrT="[Text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ZA" b="1" dirty="0" smtClean="0">
              <a:solidFill>
                <a:schemeClr val="tx1"/>
              </a:solidFill>
            </a:rPr>
            <a:t>Sources of Supply (company, TVET system, community)</a:t>
          </a:r>
          <a:endParaRPr lang="en-ZA" b="1" dirty="0">
            <a:solidFill>
              <a:schemeClr val="tx1"/>
            </a:solidFill>
          </a:endParaRPr>
        </a:p>
      </dgm:t>
    </dgm:pt>
    <dgm:pt modelId="{70F9C49D-3A36-4BAE-9F12-D1862D36B255}" type="parTrans" cxnId="{F5280CBF-891C-4CDC-9B93-D38F7B628C63}">
      <dgm:prSet/>
      <dgm:spPr/>
      <dgm:t>
        <a:bodyPr/>
        <a:lstStyle/>
        <a:p>
          <a:endParaRPr lang="en-ZA"/>
        </a:p>
      </dgm:t>
    </dgm:pt>
    <dgm:pt modelId="{3B4658F4-2851-49F9-9B17-30504A851508}" type="sibTrans" cxnId="{F5280CBF-891C-4CDC-9B93-D38F7B628C63}">
      <dgm:prSet/>
      <dgm:spPr/>
      <dgm:t>
        <a:bodyPr/>
        <a:lstStyle/>
        <a:p>
          <a:endParaRPr lang="en-ZA"/>
        </a:p>
      </dgm:t>
    </dgm:pt>
    <dgm:pt modelId="{93C18F0A-5BCB-4C55-B8CC-3D38C83F193F}" type="pres">
      <dgm:prSet presAssocID="{CF38BE9D-A408-4F31-A381-C5A729304885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ZA"/>
        </a:p>
      </dgm:t>
    </dgm:pt>
    <dgm:pt modelId="{64CFE7F1-F070-46CD-BF77-D73BF24F30CA}" type="pres">
      <dgm:prSet presAssocID="{09163FDD-DE4C-4C4C-B54A-0BCC206AC7A6}" presName="singleCycle" presStyleCnt="0"/>
      <dgm:spPr/>
    </dgm:pt>
    <dgm:pt modelId="{430FAB9E-2CD2-4917-8F29-A77FF110905E}" type="pres">
      <dgm:prSet presAssocID="{09163FDD-DE4C-4C4C-B54A-0BCC206AC7A6}" presName="singleCenter" presStyleLbl="node1" presStyleIdx="0" presStyleCnt="4" custScaleX="143554" custScaleY="181624" custLinFactNeighborY="-1820">
        <dgm:presLayoutVars>
          <dgm:chMax val="7"/>
          <dgm:chPref val="7"/>
        </dgm:presLayoutVars>
      </dgm:prSet>
      <dgm:spPr/>
      <dgm:t>
        <a:bodyPr/>
        <a:lstStyle/>
        <a:p>
          <a:endParaRPr lang="en-ZA"/>
        </a:p>
      </dgm:t>
    </dgm:pt>
    <dgm:pt modelId="{B173B56B-B1AD-4B9F-9128-5C02DCDD0048}" type="pres">
      <dgm:prSet presAssocID="{EC2B9671-96FF-4F97-ABBC-58F792A0D774}" presName="Name56" presStyleLbl="parChTrans1D2" presStyleIdx="0" presStyleCnt="3"/>
      <dgm:spPr/>
      <dgm:t>
        <a:bodyPr/>
        <a:lstStyle/>
        <a:p>
          <a:endParaRPr lang="en-ZA"/>
        </a:p>
      </dgm:t>
    </dgm:pt>
    <dgm:pt modelId="{3E5A2763-BDD0-4126-AE7D-B33B9843120F}" type="pres">
      <dgm:prSet presAssocID="{BF61177B-C37F-4309-B09D-14CF8E0CF9A8}" presName="text0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3ECA9DAA-8F68-4F43-ADE0-8FA5BB07F37D}" type="pres">
      <dgm:prSet presAssocID="{B4817AE3-5DEE-48E5-80A2-43D757E7FF3E}" presName="Name56" presStyleLbl="parChTrans1D2" presStyleIdx="1" presStyleCnt="3"/>
      <dgm:spPr/>
      <dgm:t>
        <a:bodyPr/>
        <a:lstStyle/>
        <a:p>
          <a:endParaRPr lang="en-ZA"/>
        </a:p>
      </dgm:t>
    </dgm:pt>
    <dgm:pt modelId="{A003F425-D94D-46C8-B1AE-C1D257E4B6EE}" type="pres">
      <dgm:prSet presAssocID="{BA0180A7-6778-4394-AB13-16B762BF5F79}" presName="text0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12A56FE2-6AF9-485D-842A-0C041C96BCB5}" type="pres">
      <dgm:prSet presAssocID="{70F9C49D-3A36-4BAE-9F12-D1862D36B255}" presName="Name56" presStyleLbl="parChTrans1D2" presStyleIdx="2" presStyleCnt="3"/>
      <dgm:spPr/>
      <dgm:t>
        <a:bodyPr/>
        <a:lstStyle/>
        <a:p>
          <a:endParaRPr lang="en-ZA"/>
        </a:p>
      </dgm:t>
    </dgm:pt>
    <dgm:pt modelId="{222AF6C2-D840-46EF-9F60-F633E8514FB7}" type="pres">
      <dgm:prSet presAssocID="{B455F49E-2ABF-4940-8560-C568211FB68C}" presName="text0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5DA4E33A-8BDB-4B80-91B7-B3913C6489A3}" type="presOf" srcId="{CF38BE9D-A408-4F31-A381-C5A729304885}" destId="{93C18F0A-5BCB-4C55-B8CC-3D38C83F193F}" srcOrd="0" destOrd="0" presId="urn:microsoft.com/office/officeart/2008/layout/RadialCluster"/>
    <dgm:cxn modelId="{CB29D2F6-7D36-4A90-BCD1-587A14C08E06}" type="presOf" srcId="{70F9C49D-3A36-4BAE-9F12-D1862D36B255}" destId="{12A56FE2-6AF9-485D-842A-0C041C96BCB5}" srcOrd="0" destOrd="0" presId="urn:microsoft.com/office/officeart/2008/layout/RadialCluster"/>
    <dgm:cxn modelId="{3FA9C0B4-9AB0-44F4-A45A-BFB7C7E9B5C5}" srcId="{CF38BE9D-A408-4F31-A381-C5A729304885}" destId="{09163FDD-DE4C-4C4C-B54A-0BCC206AC7A6}" srcOrd="0" destOrd="0" parTransId="{96A23081-95DE-414E-9CFE-8B4CD4A54FCC}" sibTransId="{F2F917AE-B82D-4576-B9B3-6BF418065EC6}"/>
    <dgm:cxn modelId="{BDFDDC67-4422-4608-A7A0-C1B3D9117CFD}" type="presOf" srcId="{EC2B9671-96FF-4F97-ABBC-58F792A0D774}" destId="{B173B56B-B1AD-4B9F-9128-5C02DCDD0048}" srcOrd="0" destOrd="0" presId="urn:microsoft.com/office/officeart/2008/layout/RadialCluster"/>
    <dgm:cxn modelId="{DC9C060D-0723-430C-94C9-A62A7A1A856A}" type="presOf" srcId="{B4817AE3-5DEE-48E5-80A2-43D757E7FF3E}" destId="{3ECA9DAA-8F68-4F43-ADE0-8FA5BB07F37D}" srcOrd="0" destOrd="0" presId="urn:microsoft.com/office/officeart/2008/layout/RadialCluster"/>
    <dgm:cxn modelId="{FD081176-5F3F-420C-B642-0FF035182C76}" type="presOf" srcId="{BA0180A7-6778-4394-AB13-16B762BF5F79}" destId="{A003F425-D94D-46C8-B1AE-C1D257E4B6EE}" srcOrd="0" destOrd="0" presId="urn:microsoft.com/office/officeart/2008/layout/RadialCluster"/>
    <dgm:cxn modelId="{8366F7F3-F686-491D-80C9-ECADD72EAEE2}" type="presOf" srcId="{B455F49E-2ABF-4940-8560-C568211FB68C}" destId="{222AF6C2-D840-46EF-9F60-F633E8514FB7}" srcOrd="0" destOrd="0" presId="urn:microsoft.com/office/officeart/2008/layout/RadialCluster"/>
    <dgm:cxn modelId="{72A57653-C171-451F-9C45-944890AF83C3}" srcId="{09163FDD-DE4C-4C4C-B54A-0BCC206AC7A6}" destId="{BF61177B-C37F-4309-B09D-14CF8E0CF9A8}" srcOrd="0" destOrd="0" parTransId="{EC2B9671-96FF-4F97-ABBC-58F792A0D774}" sibTransId="{7E4AD9EE-BCCC-4FB3-B0B1-37FAD5CD84A5}"/>
    <dgm:cxn modelId="{5A207F43-63DF-47A1-A54E-14310BA6EC33}" srcId="{09163FDD-DE4C-4C4C-B54A-0BCC206AC7A6}" destId="{BA0180A7-6778-4394-AB13-16B762BF5F79}" srcOrd="1" destOrd="0" parTransId="{B4817AE3-5DEE-48E5-80A2-43D757E7FF3E}" sibTransId="{891CC489-87BC-41CB-A623-FBCA5893EE33}"/>
    <dgm:cxn modelId="{F5280CBF-891C-4CDC-9B93-D38F7B628C63}" srcId="{09163FDD-DE4C-4C4C-B54A-0BCC206AC7A6}" destId="{B455F49E-2ABF-4940-8560-C568211FB68C}" srcOrd="2" destOrd="0" parTransId="{70F9C49D-3A36-4BAE-9F12-D1862D36B255}" sibTransId="{3B4658F4-2851-49F9-9B17-30504A851508}"/>
    <dgm:cxn modelId="{B6E73226-5A00-4BC3-B4BD-38475EDDA0CA}" type="presOf" srcId="{09163FDD-DE4C-4C4C-B54A-0BCC206AC7A6}" destId="{430FAB9E-2CD2-4917-8F29-A77FF110905E}" srcOrd="0" destOrd="0" presId="urn:microsoft.com/office/officeart/2008/layout/RadialCluster"/>
    <dgm:cxn modelId="{1985FA33-14C1-4EB5-8E64-DDC01534F401}" type="presOf" srcId="{BF61177B-C37F-4309-B09D-14CF8E0CF9A8}" destId="{3E5A2763-BDD0-4126-AE7D-B33B9843120F}" srcOrd="0" destOrd="0" presId="urn:microsoft.com/office/officeart/2008/layout/RadialCluster"/>
    <dgm:cxn modelId="{B1B2F316-119C-4279-B71A-0CE699388AC7}" type="presParOf" srcId="{93C18F0A-5BCB-4C55-B8CC-3D38C83F193F}" destId="{64CFE7F1-F070-46CD-BF77-D73BF24F30CA}" srcOrd="0" destOrd="0" presId="urn:microsoft.com/office/officeart/2008/layout/RadialCluster"/>
    <dgm:cxn modelId="{21C4AB2F-487E-4FA8-980F-27B6FE89A9AC}" type="presParOf" srcId="{64CFE7F1-F070-46CD-BF77-D73BF24F30CA}" destId="{430FAB9E-2CD2-4917-8F29-A77FF110905E}" srcOrd="0" destOrd="0" presId="urn:microsoft.com/office/officeart/2008/layout/RadialCluster"/>
    <dgm:cxn modelId="{CE39D4DF-4B5B-4CD3-B264-C549CDEA9E8C}" type="presParOf" srcId="{64CFE7F1-F070-46CD-BF77-D73BF24F30CA}" destId="{B173B56B-B1AD-4B9F-9128-5C02DCDD0048}" srcOrd="1" destOrd="0" presId="urn:microsoft.com/office/officeart/2008/layout/RadialCluster"/>
    <dgm:cxn modelId="{8C47EBA4-A97A-4D62-A6B6-B8A24E860764}" type="presParOf" srcId="{64CFE7F1-F070-46CD-BF77-D73BF24F30CA}" destId="{3E5A2763-BDD0-4126-AE7D-B33B9843120F}" srcOrd="2" destOrd="0" presId="urn:microsoft.com/office/officeart/2008/layout/RadialCluster"/>
    <dgm:cxn modelId="{34D7F0E0-88A8-4ED9-947D-E98041A930C6}" type="presParOf" srcId="{64CFE7F1-F070-46CD-BF77-D73BF24F30CA}" destId="{3ECA9DAA-8F68-4F43-ADE0-8FA5BB07F37D}" srcOrd="3" destOrd="0" presId="urn:microsoft.com/office/officeart/2008/layout/RadialCluster"/>
    <dgm:cxn modelId="{D73E9304-BD9A-4CE5-8E24-F3A4F402E3FC}" type="presParOf" srcId="{64CFE7F1-F070-46CD-BF77-D73BF24F30CA}" destId="{A003F425-D94D-46C8-B1AE-C1D257E4B6EE}" srcOrd="4" destOrd="0" presId="urn:microsoft.com/office/officeart/2008/layout/RadialCluster"/>
    <dgm:cxn modelId="{167EB6A1-979A-414D-BA14-9E44001785B5}" type="presParOf" srcId="{64CFE7F1-F070-46CD-BF77-D73BF24F30CA}" destId="{12A56FE2-6AF9-485D-842A-0C041C96BCB5}" srcOrd="5" destOrd="0" presId="urn:microsoft.com/office/officeart/2008/layout/RadialCluster"/>
    <dgm:cxn modelId="{38108C6F-B39F-4BFE-B7AA-5D06A5BEC357}" type="presParOf" srcId="{64CFE7F1-F070-46CD-BF77-D73BF24F30CA}" destId="{222AF6C2-D840-46EF-9F60-F633E8514FB7}" srcOrd="6" destOrd="0" presId="urn:microsoft.com/office/officeart/2008/layout/RadialCluster"/>
  </dgm:cxnLst>
  <dgm:bg/>
  <dgm:whole>
    <a:ln w="38100"/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16FEE1-626F-4486-9185-6F94253BAA5E}" type="doc">
      <dgm:prSet loTypeId="urn:microsoft.com/office/officeart/2005/8/layout/chart3" loCatId="cycle" qsTypeId="urn:microsoft.com/office/officeart/2005/8/quickstyle/simple1" qsCatId="simple" csTypeId="urn:microsoft.com/office/officeart/2005/8/colors/colorful1" csCatId="colorful" phldr="1"/>
      <dgm:spPr/>
    </dgm:pt>
    <dgm:pt modelId="{01E34B45-8E35-49AF-BAD5-0DC0FDAFDA89}">
      <dgm:prSet phldrT="[Text]" custT="1"/>
      <dgm:spPr/>
      <dgm:t>
        <a:bodyPr/>
        <a:lstStyle/>
        <a:p>
          <a:r>
            <a:rPr lang="en-ZA" sz="1400" b="1" dirty="0" smtClean="0"/>
            <a:t>Tourism</a:t>
          </a:r>
          <a:endParaRPr lang="en-ZA" sz="1400" dirty="0"/>
        </a:p>
      </dgm:t>
    </dgm:pt>
    <dgm:pt modelId="{927462DA-B0D1-4138-808C-ACE7BE5F2E38}" type="parTrans" cxnId="{834664BF-1088-4AD4-A484-636802A3A093}">
      <dgm:prSet/>
      <dgm:spPr/>
      <dgm:t>
        <a:bodyPr/>
        <a:lstStyle/>
        <a:p>
          <a:endParaRPr lang="en-ZA" sz="2400"/>
        </a:p>
      </dgm:t>
    </dgm:pt>
    <dgm:pt modelId="{B8B2FC69-52DD-47CE-ADE8-85F5ABF2565A}" type="sibTrans" cxnId="{834664BF-1088-4AD4-A484-636802A3A093}">
      <dgm:prSet/>
      <dgm:spPr/>
      <dgm:t>
        <a:bodyPr/>
        <a:lstStyle/>
        <a:p>
          <a:endParaRPr lang="en-ZA" sz="2400"/>
        </a:p>
      </dgm:t>
    </dgm:pt>
    <dgm:pt modelId="{E3327CF3-E70C-4627-8FD2-0577C8141FE9}">
      <dgm:prSet custT="1"/>
      <dgm:spPr/>
      <dgm:t>
        <a:bodyPr/>
        <a:lstStyle/>
        <a:p>
          <a:r>
            <a:rPr lang="en-ZA" sz="1400" b="1" dirty="0" smtClean="0"/>
            <a:t>Oil &amp; Gas</a:t>
          </a:r>
        </a:p>
      </dgm:t>
    </dgm:pt>
    <dgm:pt modelId="{8F0EAB8C-B6DE-4949-932D-4EAE10DDCCB4}" type="parTrans" cxnId="{7B51EA58-DFB7-4486-9DB9-EA7AA5DC8069}">
      <dgm:prSet/>
      <dgm:spPr/>
      <dgm:t>
        <a:bodyPr/>
        <a:lstStyle/>
        <a:p>
          <a:endParaRPr lang="en-ZA" sz="2400"/>
        </a:p>
      </dgm:t>
    </dgm:pt>
    <dgm:pt modelId="{CE655B83-170F-4959-9C64-C455D26F06C0}" type="sibTrans" cxnId="{7B51EA58-DFB7-4486-9DB9-EA7AA5DC8069}">
      <dgm:prSet/>
      <dgm:spPr/>
      <dgm:t>
        <a:bodyPr/>
        <a:lstStyle/>
        <a:p>
          <a:endParaRPr lang="en-ZA" sz="2400"/>
        </a:p>
      </dgm:t>
    </dgm:pt>
    <dgm:pt modelId="{34A0CFD5-8963-48C5-AF4C-7FEF8FD9681D}">
      <dgm:prSet custT="1"/>
      <dgm:spPr/>
      <dgm:t>
        <a:bodyPr/>
        <a:lstStyle/>
        <a:p>
          <a:r>
            <a:rPr lang="en-ZA" sz="1400" b="1" dirty="0" smtClean="0"/>
            <a:t>BPO</a:t>
          </a:r>
        </a:p>
      </dgm:t>
    </dgm:pt>
    <dgm:pt modelId="{3F1F4749-A128-4555-A7E0-3B88D42E31DB}" type="parTrans" cxnId="{E89E7D69-CD88-4766-BE32-D4D3E7269432}">
      <dgm:prSet/>
      <dgm:spPr/>
      <dgm:t>
        <a:bodyPr/>
        <a:lstStyle/>
        <a:p>
          <a:endParaRPr lang="en-ZA" sz="2400"/>
        </a:p>
      </dgm:t>
    </dgm:pt>
    <dgm:pt modelId="{526C2F77-6A68-4823-BF34-3CD9784A3095}" type="sibTrans" cxnId="{E89E7D69-CD88-4766-BE32-D4D3E7269432}">
      <dgm:prSet/>
      <dgm:spPr/>
      <dgm:t>
        <a:bodyPr/>
        <a:lstStyle/>
        <a:p>
          <a:endParaRPr lang="en-ZA" sz="2400"/>
        </a:p>
      </dgm:t>
    </dgm:pt>
    <dgm:pt modelId="{C27F9DC7-2405-461A-9A78-16D6F66ED8AE}">
      <dgm:prSet custT="1"/>
      <dgm:spPr/>
      <dgm:t>
        <a:bodyPr/>
        <a:lstStyle/>
        <a:p>
          <a:r>
            <a:rPr lang="en-ZA" sz="1350" b="1" dirty="0" smtClean="0"/>
            <a:t>Agri- processing</a:t>
          </a:r>
        </a:p>
      </dgm:t>
    </dgm:pt>
    <dgm:pt modelId="{A7C6270B-AA62-4836-AD86-04DFACDB1D65}" type="parTrans" cxnId="{D72CD336-2EE3-41CC-8C9A-8D6EAA75BBD5}">
      <dgm:prSet/>
      <dgm:spPr/>
      <dgm:t>
        <a:bodyPr/>
        <a:lstStyle/>
        <a:p>
          <a:endParaRPr lang="en-ZA" sz="2400"/>
        </a:p>
      </dgm:t>
    </dgm:pt>
    <dgm:pt modelId="{052EC33B-B92C-4F8F-BAE3-58A36EDDD52B}" type="sibTrans" cxnId="{D72CD336-2EE3-41CC-8C9A-8D6EAA75BBD5}">
      <dgm:prSet/>
      <dgm:spPr/>
      <dgm:t>
        <a:bodyPr/>
        <a:lstStyle/>
        <a:p>
          <a:endParaRPr lang="en-ZA" sz="2400"/>
        </a:p>
      </dgm:t>
    </dgm:pt>
    <dgm:pt modelId="{E17E0FD0-8F68-4821-8876-5DFC52F55FAE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en-ZA" sz="1400" b="1" dirty="0" smtClean="0"/>
            <a:t>Renewables</a:t>
          </a:r>
        </a:p>
      </dgm:t>
    </dgm:pt>
    <dgm:pt modelId="{CD17DD7C-82BE-425B-815B-8E02C74FC851}" type="parTrans" cxnId="{BF3AFA3B-064C-4746-BAE9-FA838ED2499C}">
      <dgm:prSet/>
      <dgm:spPr/>
      <dgm:t>
        <a:bodyPr/>
        <a:lstStyle/>
        <a:p>
          <a:endParaRPr lang="en-ZA" sz="2400"/>
        </a:p>
      </dgm:t>
    </dgm:pt>
    <dgm:pt modelId="{B97F695F-3C71-4F60-B792-C08BEA6C6031}" type="sibTrans" cxnId="{BF3AFA3B-064C-4746-BAE9-FA838ED2499C}">
      <dgm:prSet/>
      <dgm:spPr/>
      <dgm:t>
        <a:bodyPr/>
        <a:lstStyle/>
        <a:p>
          <a:endParaRPr lang="en-ZA" sz="2400"/>
        </a:p>
      </dgm:t>
    </dgm:pt>
    <dgm:pt modelId="{E7ED5310-7FF5-46A6-A59F-110C9F13C154}">
      <dgm:prSet custT="1"/>
      <dgm:spPr/>
      <dgm:t>
        <a:bodyPr/>
        <a:lstStyle/>
        <a:p>
          <a:r>
            <a:rPr lang="en-ZA" sz="1400" b="1" dirty="0" smtClean="0"/>
            <a:t>Film</a:t>
          </a:r>
        </a:p>
      </dgm:t>
    </dgm:pt>
    <dgm:pt modelId="{E573F7E9-7EB7-4E75-8508-276BCB7CD0BA}" type="parTrans" cxnId="{A12CC2BC-0F59-40AE-8BC5-89E9CA12BCD3}">
      <dgm:prSet/>
      <dgm:spPr/>
      <dgm:t>
        <a:bodyPr/>
        <a:lstStyle/>
        <a:p>
          <a:endParaRPr lang="en-ZA"/>
        </a:p>
      </dgm:t>
    </dgm:pt>
    <dgm:pt modelId="{9E993BC3-0950-456B-AB43-173428770D75}" type="sibTrans" cxnId="{A12CC2BC-0F59-40AE-8BC5-89E9CA12BCD3}">
      <dgm:prSet/>
      <dgm:spPr/>
      <dgm:t>
        <a:bodyPr/>
        <a:lstStyle/>
        <a:p>
          <a:endParaRPr lang="en-ZA"/>
        </a:p>
      </dgm:t>
    </dgm:pt>
    <dgm:pt modelId="{BF3101FE-1024-4796-BCAA-F0D42D22858C}" type="pres">
      <dgm:prSet presAssocID="{7616FEE1-626F-4486-9185-6F94253BAA5E}" presName="compositeShape" presStyleCnt="0">
        <dgm:presLayoutVars>
          <dgm:chMax val="7"/>
          <dgm:dir/>
          <dgm:resizeHandles val="exact"/>
        </dgm:presLayoutVars>
      </dgm:prSet>
      <dgm:spPr/>
    </dgm:pt>
    <dgm:pt modelId="{7EF74B99-6357-4823-927A-0A6D7C45FC80}" type="pres">
      <dgm:prSet presAssocID="{7616FEE1-626F-4486-9185-6F94253BAA5E}" presName="wedge1" presStyleLbl="node1" presStyleIdx="0" presStyleCnt="6" custLinFactNeighborX="918" custLinFactNeighborY="-1135"/>
      <dgm:spPr/>
      <dgm:t>
        <a:bodyPr/>
        <a:lstStyle/>
        <a:p>
          <a:endParaRPr lang="en-ZA"/>
        </a:p>
      </dgm:t>
    </dgm:pt>
    <dgm:pt modelId="{373E8E4D-1A66-4DAE-BFDF-C28820C35B02}" type="pres">
      <dgm:prSet presAssocID="{7616FEE1-626F-4486-9185-6F94253BAA5E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3AB59AFA-9F4D-4E0D-825C-1ACB84E1DC9D}" type="pres">
      <dgm:prSet presAssocID="{7616FEE1-626F-4486-9185-6F94253BAA5E}" presName="wedge2" presStyleLbl="node1" presStyleIdx="1" presStyleCnt="6" custScaleX="95418" custScaleY="104713" custLinFactNeighborX="1429" custLinFactNeighborY="21"/>
      <dgm:spPr/>
      <dgm:t>
        <a:bodyPr/>
        <a:lstStyle/>
        <a:p>
          <a:endParaRPr lang="en-ZA"/>
        </a:p>
      </dgm:t>
    </dgm:pt>
    <dgm:pt modelId="{A540B5AA-0DED-4107-9DBE-18F935BF93F6}" type="pres">
      <dgm:prSet presAssocID="{7616FEE1-626F-4486-9185-6F94253BAA5E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F151E9B6-87A8-4954-87F1-9E0C316C7175}" type="pres">
      <dgm:prSet presAssocID="{7616FEE1-626F-4486-9185-6F94253BAA5E}" presName="wedge3" presStyleLbl="node1" presStyleIdx="2" presStyleCnt="6"/>
      <dgm:spPr/>
      <dgm:t>
        <a:bodyPr/>
        <a:lstStyle/>
        <a:p>
          <a:endParaRPr lang="en-ZA"/>
        </a:p>
      </dgm:t>
    </dgm:pt>
    <dgm:pt modelId="{79182BDB-2D03-44AF-92B8-8508FE0497CB}" type="pres">
      <dgm:prSet presAssocID="{7616FEE1-626F-4486-9185-6F94253BAA5E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2B380846-FBF3-41CB-AABB-A2EBE5DFC7D3}" type="pres">
      <dgm:prSet presAssocID="{7616FEE1-626F-4486-9185-6F94253BAA5E}" presName="wedge4" presStyleLbl="node1" presStyleIdx="3" presStyleCnt="6"/>
      <dgm:spPr/>
      <dgm:t>
        <a:bodyPr/>
        <a:lstStyle/>
        <a:p>
          <a:endParaRPr lang="en-ZA"/>
        </a:p>
      </dgm:t>
    </dgm:pt>
    <dgm:pt modelId="{9916E00F-9ED7-4D45-A37F-BAA253A300B8}" type="pres">
      <dgm:prSet presAssocID="{7616FEE1-626F-4486-9185-6F94253BAA5E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70472DD8-6981-48CB-A625-F924AE18BE0B}" type="pres">
      <dgm:prSet presAssocID="{7616FEE1-626F-4486-9185-6F94253BAA5E}" presName="wedge5" presStyleLbl="node1" presStyleIdx="4" presStyleCnt="6" custLinFactNeighborX="433" custLinFactNeighborY="-1388"/>
      <dgm:spPr/>
      <dgm:t>
        <a:bodyPr/>
        <a:lstStyle/>
        <a:p>
          <a:endParaRPr lang="en-ZA"/>
        </a:p>
      </dgm:t>
    </dgm:pt>
    <dgm:pt modelId="{BB39279E-15BA-478F-8D56-D192BCB95640}" type="pres">
      <dgm:prSet presAssocID="{7616FEE1-626F-4486-9185-6F94253BAA5E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B3739A1B-FB48-4C10-B653-1E27106A725D}" type="pres">
      <dgm:prSet presAssocID="{7616FEE1-626F-4486-9185-6F94253BAA5E}" presName="wedge6" presStyleLbl="node1" presStyleIdx="5" presStyleCnt="6"/>
      <dgm:spPr/>
      <dgm:t>
        <a:bodyPr/>
        <a:lstStyle/>
        <a:p>
          <a:endParaRPr lang="en-ZA"/>
        </a:p>
      </dgm:t>
    </dgm:pt>
    <dgm:pt modelId="{69F763AE-0E05-43E9-8252-675DDAC2DAD1}" type="pres">
      <dgm:prSet presAssocID="{7616FEE1-626F-4486-9185-6F94253BAA5E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E89E7D69-CD88-4766-BE32-D4D3E7269432}" srcId="{7616FEE1-626F-4486-9185-6F94253BAA5E}" destId="{34A0CFD5-8963-48C5-AF4C-7FEF8FD9681D}" srcOrd="2" destOrd="0" parTransId="{3F1F4749-A128-4555-A7E0-3B88D42E31DB}" sibTransId="{526C2F77-6A68-4823-BF34-3CD9784A3095}"/>
    <dgm:cxn modelId="{C288F604-026A-46D6-9C22-D09E3914B172}" type="presOf" srcId="{C27F9DC7-2405-461A-9A78-16D6F66ED8AE}" destId="{BB39279E-15BA-478F-8D56-D192BCB95640}" srcOrd="1" destOrd="0" presId="urn:microsoft.com/office/officeart/2005/8/layout/chart3"/>
    <dgm:cxn modelId="{144FDD7C-2959-455F-982E-97A3E89CF02B}" type="presOf" srcId="{E7ED5310-7FF5-46A6-A59F-110C9F13C154}" destId="{9916E00F-9ED7-4D45-A37F-BAA253A300B8}" srcOrd="1" destOrd="0" presId="urn:microsoft.com/office/officeart/2005/8/layout/chart3"/>
    <dgm:cxn modelId="{80618EF3-3DA6-4D6F-AE67-00CD59FCEDC6}" type="presOf" srcId="{01E34B45-8E35-49AF-BAD5-0DC0FDAFDA89}" destId="{7EF74B99-6357-4823-927A-0A6D7C45FC80}" srcOrd="0" destOrd="0" presId="urn:microsoft.com/office/officeart/2005/8/layout/chart3"/>
    <dgm:cxn modelId="{19331E19-260B-46D2-8139-505E7E128ACE}" type="presOf" srcId="{E3327CF3-E70C-4627-8FD2-0577C8141FE9}" destId="{A540B5AA-0DED-4107-9DBE-18F935BF93F6}" srcOrd="1" destOrd="0" presId="urn:microsoft.com/office/officeart/2005/8/layout/chart3"/>
    <dgm:cxn modelId="{FD3732F4-0A7E-4881-8FC2-AA8D64E92207}" type="presOf" srcId="{01E34B45-8E35-49AF-BAD5-0DC0FDAFDA89}" destId="{373E8E4D-1A66-4DAE-BFDF-C28820C35B02}" srcOrd="1" destOrd="0" presId="urn:microsoft.com/office/officeart/2005/8/layout/chart3"/>
    <dgm:cxn modelId="{95EC9531-BAD9-4CB6-885D-5FEBA1A475C2}" type="presOf" srcId="{34A0CFD5-8963-48C5-AF4C-7FEF8FD9681D}" destId="{F151E9B6-87A8-4954-87F1-9E0C316C7175}" srcOrd="0" destOrd="0" presId="urn:microsoft.com/office/officeart/2005/8/layout/chart3"/>
    <dgm:cxn modelId="{A12CC2BC-0F59-40AE-8BC5-89E9CA12BCD3}" srcId="{7616FEE1-626F-4486-9185-6F94253BAA5E}" destId="{E7ED5310-7FF5-46A6-A59F-110C9F13C154}" srcOrd="3" destOrd="0" parTransId="{E573F7E9-7EB7-4E75-8508-276BCB7CD0BA}" sibTransId="{9E993BC3-0950-456B-AB43-173428770D75}"/>
    <dgm:cxn modelId="{7FCDF595-B069-4119-B26A-2D757ADEC9E8}" type="presOf" srcId="{C27F9DC7-2405-461A-9A78-16D6F66ED8AE}" destId="{70472DD8-6981-48CB-A625-F924AE18BE0B}" srcOrd="0" destOrd="0" presId="urn:microsoft.com/office/officeart/2005/8/layout/chart3"/>
    <dgm:cxn modelId="{D72CD336-2EE3-41CC-8C9A-8D6EAA75BBD5}" srcId="{7616FEE1-626F-4486-9185-6F94253BAA5E}" destId="{C27F9DC7-2405-461A-9A78-16D6F66ED8AE}" srcOrd="4" destOrd="0" parTransId="{A7C6270B-AA62-4836-AD86-04DFACDB1D65}" sibTransId="{052EC33B-B92C-4F8F-BAE3-58A36EDDD52B}"/>
    <dgm:cxn modelId="{C3F14FDC-E17A-45EC-93DC-E6FBA23AEBE8}" type="presOf" srcId="{E3327CF3-E70C-4627-8FD2-0577C8141FE9}" destId="{3AB59AFA-9F4D-4E0D-825C-1ACB84E1DC9D}" srcOrd="0" destOrd="0" presId="urn:microsoft.com/office/officeart/2005/8/layout/chart3"/>
    <dgm:cxn modelId="{BF3AFA3B-064C-4746-BAE9-FA838ED2499C}" srcId="{7616FEE1-626F-4486-9185-6F94253BAA5E}" destId="{E17E0FD0-8F68-4821-8876-5DFC52F55FAE}" srcOrd="5" destOrd="0" parTransId="{CD17DD7C-82BE-425B-815B-8E02C74FC851}" sibTransId="{B97F695F-3C71-4F60-B792-C08BEA6C6031}"/>
    <dgm:cxn modelId="{7054AED4-8B23-4636-93CF-AF2D4605BF2B}" type="presOf" srcId="{E17E0FD0-8F68-4821-8876-5DFC52F55FAE}" destId="{B3739A1B-FB48-4C10-B653-1E27106A725D}" srcOrd="0" destOrd="0" presId="urn:microsoft.com/office/officeart/2005/8/layout/chart3"/>
    <dgm:cxn modelId="{15196E41-FDB7-425B-99B1-60EBDED89FA6}" type="presOf" srcId="{7616FEE1-626F-4486-9185-6F94253BAA5E}" destId="{BF3101FE-1024-4796-BCAA-F0D42D22858C}" srcOrd="0" destOrd="0" presId="urn:microsoft.com/office/officeart/2005/8/layout/chart3"/>
    <dgm:cxn modelId="{7B51EA58-DFB7-4486-9DB9-EA7AA5DC8069}" srcId="{7616FEE1-626F-4486-9185-6F94253BAA5E}" destId="{E3327CF3-E70C-4627-8FD2-0577C8141FE9}" srcOrd="1" destOrd="0" parTransId="{8F0EAB8C-B6DE-4949-932D-4EAE10DDCCB4}" sibTransId="{CE655B83-170F-4959-9C64-C455D26F06C0}"/>
    <dgm:cxn modelId="{79B26E54-BE90-420D-BC16-C24A02F4A05B}" type="presOf" srcId="{E7ED5310-7FF5-46A6-A59F-110C9F13C154}" destId="{2B380846-FBF3-41CB-AABB-A2EBE5DFC7D3}" srcOrd="0" destOrd="0" presId="urn:microsoft.com/office/officeart/2005/8/layout/chart3"/>
    <dgm:cxn modelId="{053DD6DC-71E6-4761-84E0-B3B834A094AF}" type="presOf" srcId="{E17E0FD0-8F68-4821-8876-5DFC52F55FAE}" destId="{69F763AE-0E05-43E9-8252-675DDAC2DAD1}" srcOrd="1" destOrd="0" presId="urn:microsoft.com/office/officeart/2005/8/layout/chart3"/>
    <dgm:cxn modelId="{834664BF-1088-4AD4-A484-636802A3A093}" srcId="{7616FEE1-626F-4486-9185-6F94253BAA5E}" destId="{01E34B45-8E35-49AF-BAD5-0DC0FDAFDA89}" srcOrd="0" destOrd="0" parTransId="{927462DA-B0D1-4138-808C-ACE7BE5F2E38}" sibTransId="{B8B2FC69-52DD-47CE-ADE8-85F5ABF2565A}"/>
    <dgm:cxn modelId="{A3E6557B-8535-4D64-8068-12058E487B01}" type="presOf" srcId="{34A0CFD5-8963-48C5-AF4C-7FEF8FD9681D}" destId="{79182BDB-2D03-44AF-92B8-8508FE0497CB}" srcOrd="1" destOrd="0" presId="urn:microsoft.com/office/officeart/2005/8/layout/chart3"/>
    <dgm:cxn modelId="{D45BFE0B-78A1-4C20-8724-2264E7908049}" type="presParOf" srcId="{BF3101FE-1024-4796-BCAA-F0D42D22858C}" destId="{7EF74B99-6357-4823-927A-0A6D7C45FC80}" srcOrd="0" destOrd="0" presId="urn:microsoft.com/office/officeart/2005/8/layout/chart3"/>
    <dgm:cxn modelId="{0AF0A490-2C4D-45A5-9E4D-8E98BB3FE5F3}" type="presParOf" srcId="{BF3101FE-1024-4796-BCAA-F0D42D22858C}" destId="{373E8E4D-1A66-4DAE-BFDF-C28820C35B02}" srcOrd="1" destOrd="0" presId="urn:microsoft.com/office/officeart/2005/8/layout/chart3"/>
    <dgm:cxn modelId="{2C99B21A-A857-441C-94E5-13BB0A517BF1}" type="presParOf" srcId="{BF3101FE-1024-4796-BCAA-F0D42D22858C}" destId="{3AB59AFA-9F4D-4E0D-825C-1ACB84E1DC9D}" srcOrd="2" destOrd="0" presId="urn:microsoft.com/office/officeart/2005/8/layout/chart3"/>
    <dgm:cxn modelId="{A3032022-963A-443D-8459-7C0D8AD606E5}" type="presParOf" srcId="{BF3101FE-1024-4796-BCAA-F0D42D22858C}" destId="{A540B5AA-0DED-4107-9DBE-18F935BF93F6}" srcOrd="3" destOrd="0" presId="urn:microsoft.com/office/officeart/2005/8/layout/chart3"/>
    <dgm:cxn modelId="{346B10BB-C949-4C6D-A30C-E8367B6E08AF}" type="presParOf" srcId="{BF3101FE-1024-4796-BCAA-F0D42D22858C}" destId="{F151E9B6-87A8-4954-87F1-9E0C316C7175}" srcOrd="4" destOrd="0" presId="urn:microsoft.com/office/officeart/2005/8/layout/chart3"/>
    <dgm:cxn modelId="{B7A258F4-DDED-4180-BCFC-A80A16B45D40}" type="presParOf" srcId="{BF3101FE-1024-4796-BCAA-F0D42D22858C}" destId="{79182BDB-2D03-44AF-92B8-8508FE0497CB}" srcOrd="5" destOrd="0" presId="urn:microsoft.com/office/officeart/2005/8/layout/chart3"/>
    <dgm:cxn modelId="{955C8370-4DBC-4899-809C-D354E6EC2579}" type="presParOf" srcId="{BF3101FE-1024-4796-BCAA-F0D42D22858C}" destId="{2B380846-FBF3-41CB-AABB-A2EBE5DFC7D3}" srcOrd="6" destOrd="0" presId="urn:microsoft.com/office/officeart/2005/8/layout/chart3"/>
    <dgm:cxn modelId="{7F3466F6-7AFF-4391-AA6E-E31FEA09F583}" type="presParOf" srcId="{BF3101FE-1024-4796-BCAA-F0D42D22858C}" destId="{9916E00F-9ED7-4D45-A37F-BAA253A300B8}" srcOrd="7" destOrd="0" presId="urn:microsoft.com/office/officeart/2005/8/layout/chart3"/>
    <dgm:cxn modelId="{34877ECE-DEFB-45A5-81DB-06175DF0668D}" type="presParOf" srcId="{BF3101FE-1024-4796-BCAA-F0D42D22858C}" destId="{70472DD8-6981-48CB-A625-F924AE18BE0B}" srcOrd="8" destOrd="0" presId="urn:microsoft.com/office/officeart/2005/8/layout/chart3"/>
    <dgm:cxn modelId="{4B3A4BED-F656-4465-A427-F2BDF67E4BE8}" type="presParOf" srcId="{BF3101FE-1024-4796-BCAA-F0D42D22858C}" destId="{BB39279E-15BA-478F-8D56-D192BCB95640}" srcOrd="9" destOrd="0" presId="urn:microsoft.com/office/officeart/2005/8/layout/chart3"/>
    <dgm:cxn modelId="{17C33AA4-CDB6-4D89-98D6-FE68C07FA0FB}" type="presParOf" srcId="{BF3101FE-1024-4796-BCAA-F0D42D22858C}" destId="{B3739A1B-FB48-4C10-B653-1E27106A725D}" srcOrd="10" destOrd="0" presId="urn:microsoft.com/office/officeart/2005/8/layout/chart3"/>
    <dgm:cxn modelId="{2CEA00FE-C4B8-4D95-997E-F00B70C5EFDE}" type="presParOf" srcId="{BF3101FE-1024-4796-BCAA-F0D42D22858C}" destId="{69F763AE-0E05-43E9-8252-675DDAC2DAD1}" srcOrd="11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0FAB9E-2CD2-4917-8F29-A77FF110905E}">
      <dsp:nvSpPr>
        <dsp:cNvPr id="0" name=""/>
        <dsp:cNvSpPr/>
      </dsp:nvSpPr>
      <dsp:spPr>
        <a:xfrm>
          <a:off x="2399928" y="1671943"/>
          <a:ext cx="2208582" cy="279429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800" b="1" kern="1200" dirty="0" smtClean="0">
              <a:solidFill>
                <a:schemeClr val="tx1"/>
              </a:solidFill>
            </a:rPr>
            <a:t>DEDAT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3500" b="1" kern="1200" dirty="0" smtClean="0">
              <a:solidFill>
                <a:schemeClr val="tx1"/>
              </a:solidFill>
            </a:rPr>
            <a:t> &amp;</a:t>
          </a:r>
        </a:p>
      </dsp:txBody>
      <dsp:txXfrm>
        <a:off x="2507742" y="1779757"/>
        <a:ext cx="1992954" cy="2578663"/>
      </dsp:txXfrm>
    </dsp:sp>
    <dsp:sp modelId="{B173B56B-B1AD-4B9F-9128-5C02DCDD0048}">
      <dsp:nvSpPr>
        <dsp:cNvPr id="0" name=""/>
        <dsp:cNvSpPr/>
      </dsp:nvSpPr>
      <dsp:spPr>
        <a:xfrm rot="16200000">
          <a:off x="3321591" y="1489315"/>
          <a:ext cx="36525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65257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5A2763-BDD0-4126-AE7D-B33B9843120F}">
      <dsp:nvSpPr>
        <dsp:cNvPr id="0" name=""/>
        <dsp:cNvSpPr/>
      </dsp:nvSpPr>
      <dsp:spPr>
        <a:xfrm>
          <a:off x="2988821" y="275888"/>
          <a:ext cx="1030797" cy="1030797"/>
        </a:xfrm>
        <a:prstGeom prst="roundRect">
          <a:avLst/>
        </a:prstGeom>
        <a:solidFill>
          <a:schemeClr val="accent5">
            <a:hueOff val="-1097141"/>
            <a:satOff val="12841"/>
            <a:lumOff val="7451"/>
            <a:alphaOff val="0"/>
          </a:schemeClr>
        </a:solidFill>
        <a:ln w="5715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300" b="1" kern="1200" dirty="0" smtClean="0">
              <a:solidFill>
                <a:schemeClr val="tx1"/>
              </a:solidFill>
            </a:rPr>
            <a:t>Host Company</a:t>
          </a:r>
          <a:endParaRPr lang="en-ZA" sz="1300" b="1" kern="1200" dirty="0">
            <a:solidFill>
              <a:schemeClr val="tx1"/>
            </a:solidFill>
          </a:endParaRPr>
        </a:p>
      </dsp:txBody>
      <dsp:txXfrm>
        <a:off x="3039140" y="326207"/>
        <a:ext cx="930159" cy="930159"/>
      </dsp:txXfrm>
    </dsp:sp>
    <dsp:sp modelId="{3ECA9DAA-8F68-4F43-ADE0-8FA5BB07F37D}">
      <dsp:nvSpPr>
        <dsp:cNvPr id="0" name=""/>
        <dsp:cNvSpPr/>
      </dsp:nvSpPr>
      <dsp:spPr>
        <a:xfrm rot="1906398">
          <a:off x="4570835" y="3885447"/>
          <a:ext cx="50281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02813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03F425-D94D-46C8-B1AE-C1D257E4B6EE}">
      <dsp:nvSpPr>
        <dsp:cNvPr id="0" name=""/>
        <dsp:cNvSpPr/>
      </dsp:nvSpPr>
      <dsp:spPr>
        <a:xfrm>
          <a:off x="5035972" y="3821657"/>
          <a:ext cx="1030797" cy="1030797"/>
        </a:xfrm>
        <a:prstGeom prst="roundRect">
          <a:avLst/>
        </a:prstGeom>
        <a:solidFill>
          <a:schemeClr val="accent5">
            <a:hueOff val="-2194283"/>
            <a:satOff val="25682"/>
            <a:lumOff val="14902"/>
            <a:alphaOff val="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800" b="1" kern="1200" dirty="0" smtClean="0">
              <a:solidFill>
                <a:schemeClr val="tx1"/>
              </a:solidFill>
            </a:rPr>
            <a:t>Learner</a:t>
          </a:r>
          <a:endParaRPr lang="en-ZA" sz="1800" b="1" kern="1200" dirty="0">
            <a:solidFill>
              <a:schemeClr val="tx1"/>
            </a:solidFill>
          </a:endParaRPr>
        </a:p>
      </dsp:txBody>
      <dsp:txXfrm>
        <a:off x="5086291" y="3871976"/>
        <a:ext cx="930159" cy="930159"/>
      </dsp:txXfrm>
    </dsp:sp>
    <dsp:sp modelId="{12A56FE2-6AF9-485D-842A-0C041C96BCB5}">
      <dsp:nvSpPr>
        <dsp:cNvPr id="0" name=""/>
        <dsp:cNvSpPr/>
      </dsp:nvSpPr>
      <dsp:spPr>
        <a:xfrm rot="8893602">
          <a:off x="1934791" y="3885447"/>
          <a:ext cx="50281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02813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2AF6C2-D840-46EF-9F60-F633E8514FB7}">
      <dsp:nvSpPr>
        <dsp:cNvPr id="0" name=""/>
        <dsp:cNvSpPr/>
      </dsp:nvSpPr>
      <dsp:spPr>
        <a:xfrm>
          <a:off x="941670" y="3821657"/>
          <a:ext cx="1030797" cy="1030797"/>
        </a:xfrm>
        <a:prstGeom prst="roundRect">
          <a:avLst/>
        </a:prstGeom>
        <a:solidFill>
          <a:schemeClr val="accent5">
            <a:hueOff val="-3291424"/>
            <a:satOff val="38523"/>
            <a:lumOff val="22353"/>
            <a:alphaOff val="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100" b="1" kern="1200" dirty="0" smtClean="0">
              <a:solidFill>
                <a:schemeClr val="tx1"/>
              </a:solidFill>
            </a:rPr>
            <a:t>Sources of Supply (company, TVET system, community)</a:t>
          </a:r>
          <a:endParaRPr lang="en-ZA" sz="1100" b="1" kern="1200" dirty="0">
            <a:solidFill>
              <a:schemeClr val="tx1"/>
            </a:solidFill>
          </a:endParaRPr>
        </a:p>
      </dsp:txBody>
      <dsp:txXfrm>
        <a:off x="991989" y="3871976"/>
        <a:ext cx="930159" cy="9301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F74B99-6357-4823-927A-0A6D7C45FC80}">
      <dsp:nvSpPr>
        <dsp:cNvPr id="0" name=""/>
        <dsp:cNvSpPr/>
      </dsp:nvSpPr>
      <dsp:spPr>
        <a:xfrm>
          <a:off x="659116" y="147908"/>
          <a:ext cx="3192382" cy="3192382"/>
        </a:xfrm>
        <a:prstGeom prst="pie">
          <a:avLst>
            <a:gd name="adj1" fmla="val 16200000"/>
            <a:gd name="adj2" fmla="val 198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400" b="1" kern="1200" dirty="0" smtClean="0"/>
            <a:t>Tourism</a:t>
          </a:r>
          <a:endParaRPr lang="en-ZA" sz="1400" kern="1200" dirty="0"/>
        </a:p>
      </dsp:txBody>
      <dsp:txXfrm>
        <a:off x="2289511" y="489949"/>
        <a:ext cx="931111" cy="684081"/>
      </dsp:txXfrm>
    </dsp:sp>
    <dsp:sp modelId="{3AB59AFA-9F4D-4E0D-825C-1ACB84E1DC9D}">
      <dsp:nvSpPr>
        <dsp:cNvPr id="0" name=""/>
        <dsp:cNvSpPr/>
      </dsp:nvSpPr>
      <dsp:spPr>
        <a:xfrm>
          <a:off x="653555" y="274143"/>
          <a:ext cx="3046107" cy="3342839"/>
        </a:xfrm>
        <a:prstGeom prst="pie">
          <a:avLst>
            <a:gd name="adj1" fmla="val 19800000"/>
            <a:gd name="adj2" fmla="val 18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400" b="1" kern="1200" dirty="0" smtClean="0"/>
            <a:t>Oil &amp; Gas</a:t>
          </a:r>
        </a:p>
      </dsp:txBody>
      <dsp:txXfrm>
        <a:off x="2738688" y="1607300"/>
        <a:ext cx="921084" cy="676526"/>
      </dsp:txXfrm>
    </dsp:sp>
    <dsp:sp modelId="{F151E9B6-87A8-4954-87F1-9E0C316C7175}">
      <dsp:nvSpPr>
        <dsp:cNvPr id="0" name=""/>
        <dsp:cNvSpPr/>
      </dsp:nvSpPr>
      <dsp:spPr>
        <a:xfrm>
          <a:off x="534799" y="348702"/>
          <a:ext cx="3192382" cy="3192382"/>
        </a:xfrm>
        <a:prstGeom prst="pie">
          <a:avLst>
            <a:gd name="adj1" fmla="val 1800000"/>
            <a:gd name="adj2" fmla="val 54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400" b="1" kern="1200" dirty="0" smtClean="0"/>
            <a:t>BPO</a:t>
          </a:r>
        </a:p>
      </dsp:txBody>
      <dsp:txXfrm>
        <a:off x="2165194" y="2514961"/>
        <a:ext cx="931111" cy="684081"/>
      </dsp:txXfrm>
    </dsp:sp>
    <dsp:sp modelId="{2B380846-FBF3-41CB-AABB-A2EBE5DFC7D3}">
      <dsp:nvSpPr>
        <dsp:cNvPr id="0" name=""/>
        <dsp:cNvSpPr/>
      </dsp:nvSpPr>
      <dsp:spPr>
        <a:xfrm>
          <a:off x="534799" y="348702"/>
          <a:ext cx="3192382" cy="3192382"/>
        </a:xfrm>
        <a:prstGeom prst="pie">
          <a:avLst>
            <a:gd name="adj1" fmla="val 5400000"/>
            <a:gd name="adj2" fmla="val 90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400" b="1" kern="1200" dirty="0" smtClean="0"/>
            <a:t>Film</a:t>
          </a:r>
        </a:p>
      </dsp:txBody>
      <dsp:txXfrm>
        <a:off x="1165674" y="2514961"/>
        <a:ext cx="931111" cy="684081"/>
      </dsp:txXfrm>
    </dsp:sp>
    <dsp:sp modelId="{70472DD8-6981-48CB-A625-F924AE18BE0B}">
      <dsp:nvSpPr>
        <dsp:cNvPr id="0" name=""/>
        <dsp:cNvSpPr/>
      </dsp:nvSpPr>
      <dsp:spPr>
        <a:xfrm>
          <a:off x="548622" y="304391"/>
          <a:ext cx="3192382" cy="3192382"/>
        </a:xfrm>
        <a:prstGeom prst="pie">
          <a:avLst>
            <a:gd name="adj1" fmla="val 9000000"/>
            <a:gd name="adj2" fmla="val 1260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350" b="1" kern="1200" dirty="0" smtClean="0"/>
            <a:t>Agri- processing</a:t>
          </a:r>
        </a:p>
      </dsp:txBody>
      <dsp:txXfrm>
        <a:off x="598028" y="1577544"/>
        <a:ext cx="965315" cy="646077"/>
      </dsp:txXfrm>
    </dsp:sp>
    <dsp:sp modelId="{B3739A1B-FB48-4C10-B653-1E27106A725D}">
      <dsp:nvSpPr>
        <dsp:cNvPr id="0" name=""/>
        <dsp:cNvSpPr/>
      </dsp:nvSpPr>
      <dsp:spPr>
        <a:xfrm>
          <a:off x="534799" y="348702"/>
          <a:ext cx="3192382" cy="3192382"/>
        </a:xfrm>
        <a:prstGeom prst="pie">
          <a:avLst>
            <a:gd name="adj1" fmla="val 12600000"/>
            <a:gd name="adj2" fmla="val 16200000"/>
          </a:avLst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400" b="1" kern="1200" dirty="0" smtClean="0"/>
            <a:t>Renewables</a:t>
          </a:r>
        </a:p>
      </dsp:txBody>
      <dsp:txXfrm>
        <a:off x="1165674" y="690742"/>
        <a:ext cx="931111" cy="6840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0.42076</cdr:x>
      <cdr:y>0.44732</cdr:y>
    </cdr:from>
    <cdr:to>
      <cdr:x>0.57685</cdr:x>
      <cdr:y>0.52839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464496" y="2781260"/>
          <a:ext cx="1656185" cy="5040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ZA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Partners</a:t>
          </a:r>
          <a:endParaRPr lang="en-ZA" sz="28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3633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6" y="1"/>
            <a:ext cx="2945659" cy="493633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8BC7F027-379E-4D32-9199-1B8938F68AAE}" type="datetimeFigureOut">
              <a:rPr lang="en-GB" smtClean="0"/>
              <a:pPr/>
              <a:t>31/05/2016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377318"/>
            <a:ext cx="2945659" cy="493633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6" y="9377318"/>
            <a:ext cx="2945659" cy="493633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9CB3FB82-2445-4031-8D77-475052559E5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2455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3633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6" y="1"/>
            <a:ext cx="2945659" cy="493633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B7E7989-31F3-4EB9-8547-909D99F43AE5}" type="datetimeFigureOut">
              <a:rPr lang="en-ZA" smtClean="0"/>
              <a:pPr/>
              <a:t>2016-05-31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7"/>
            <a:ext cx="5438140" cy="4442699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377318"/>
            <a:ext cx="2945659" cy="493633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6" y="9377318"/>
            <a:ext cx="2945659" cy="493633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05E2897E-B052-44CE-92A6-D4B2AB10F3F6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65600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(4) An overall slide showing the medium term outcomes</a:t>
            </a:r>
            <a:r>
              <a:rPr lang="en-ZA" baseline="0" dirty="0" smtClean="0"/>
              <a:t> of this Game Changer. In the case of energy a medium term outcome was developed for each lever but for others it might not be similar. Rather ensure that these blocks captures the question of ‘how change will happen’. </a:t>
            </a:r>
          </a:p>
          <a:p>
            <a:endParaRPr lang="en-ZA" baseline="0" dirty="0" smtClean="0"/>
          </a:p>
          <a:p>
            <a:r>
              <a:rPr lang="en-ZA" baseline="0" dirty="0" smtClean="0"/>
              <a:t>The red block indicates the current situation. The yellow block indicates where we will be in 2019.</a:t>
            </a:r>
          </a:p>
          <a:p>
            <a:endParaRPr lang="en-ZA" baseline="0" dirty="0" smtClean="0"/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2897E-B052-44CE-92A6-D4B2AB10F3F6}" type="slidenum">
              <a:rPr lang="en-ZA" smtClean="0">
                <a:solidFill>
                  <a:prstClr val="black"/>
                </a:solidFill>
              </a:rPr>
              <a:pPr/>
              <a:t>5</a:t>
            </a:fld>
            <a:endParaRPr lang="en-Z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7022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9AD1B-C44F-4823-9BA9-E62202BE780F}" type="slidenum">
              <a:rPr lang="en-ZA" smtClean="0">
                <a:solidFill>
                  <a:prstClr val="black"/>
                </a:solidFill>
              </a:rPr>
              <a:pPr/>
              <a:t>6</a:t>
            </a:fld>
            <a:endParaRPr lang="en-ZA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>
                <a:solidFill>
                  <a:prstClr val="black"/>
                </a:solidFill>
              </a:rPr>
              <a:t>1</a:t>
            </a:r>
            <a:endParaRPr lang="en-Z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287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6.xml"/><Relationship Id="rId1" Type="http://schemas.openxmlformats.org/officeDocument/2006/relationships/tags" Target="../tags/tag25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5.xml"/></Relationships>
</file>

<file path=ppt/slideLayouts/_rels/slideLayout10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5.xml"/><Relationship Id="rId2" Type="http://schemas.openxmlformats.org/officeDocument/2006/relationships/tags" Target="../tags/tag202.xml"/><Relationship Id="rId1" Type="http://schemas.openxmlformats.org/officeDocument/2006/relationships/tags" Target="../tags/tag201.xml"/></Relationships>
</file>

<file path=ppt/slideLayouts/_rels/slideLayout10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5.xml"/><Relationship Id="rId2" Type="http://schemas.openxmlformats.org/officeDocument/2006/relationships/tags" Target="../tags/tag204.xml"/><Relationship Id="rId1" Type="http://schemas.openxmlformats.org/officeDocument/2006/relationships/tags" Target="../tags/tag203.xml"/></Relationships>
</file>

<file path=ppt/slideLayouts/_rels/slideLayout10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5.xml"/><Relationship Id="rId2" Type="http://schemas.openxmlformats.org/officeDocument/2006/relationships/tags" Target="../tags/tag206.xml"/><Relationship Id="rId1" Type="http://schemas.openxmlformats.org/officeDocument/2006/relationships/tags" Target="../tags/tag205.xml"/></Relationships>
</file>

<file path=ppt/slideLayouts/_rels/slideLayout10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5.xml"/><Relationship Id="rId2" Type="http://schemas.openxmlformats.org/officeDocument/2006/relationships/tags" Target="../tags/tag208.xml"/><Relationship Id="rId1" Type="http://schemas.openxmlformats.org/officeDocument/2006/relationships/tags" Target="../tags/tag207.xml"/></Relationships>
</file>

<file path=ppt/slideLayouts/_rels/slideLayout10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5.xml"/><Relationship Id="rId2" Type="http://schemas.openxmlformats.org/officeDocument/2006/relationships/tags" Target="../tags/tag210.xml"/><Relationship Id="rId1" Type="http://schemas.openxmlformats.org/officeDocument/2006/relationships/tags" Target="../tags/tag209.xml"/></Relationships>
</file>

<file path=ppt/slideLayouts/_rels/slideLayout10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5.xml"/><Relationship Id="rId2" Type="http://schemas.openxmlformats.org/officeDocument/2006/relationships/tags" Target="../tags/tag212.xml"/><Relationship Id="rId1" Type="http://schemas.openxmlformats.org/officeDocument/2006/relationships/tags" Target="../tags/tag211.xml"/></Relationships>
</file>

<file path=ppt/slideLayouts/_rels/slideLayout10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5.xml"/><Relationship Id="rId2" Type="http://schemas.openxmlformats.org/officeDocument/2006/relationships/tags" Target="../tags/tag214.xml"/><Relationship Id="rId1" Type="http://schemas.openxmlformats.org/officeDocument/2006/relationships/tags" Target="../tags/tag213.xml"/></Relationships>
</file>

<file path=ppt/slideLayouts/_rels/slideLayout10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5.xml"/><Relationship Id="rId2" Type="http://schemas.openxmlformats.org/officeDocument/2006/relationships/tags" Target="../tags/tag216.xml"/><Relationship Id="rId1" Type="http://schemas.openxmlformats.org/officeDocument/2006/relationships/tags" Target="../tags/tag215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8.xml"/><Relationship Id="rId1" Type="http://schemas.openxmlformats.org/officeDocument/2006/relationships/tags" Target="../tags/tag27.xml"/></Relationships>
</file>

<file path=ppt/slideLayouts/_rels/slideLayout1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5.xml"/><Relationship Id="rId2" Type="http://schemas.openxmlformats.org/officeDocument/2006/relationships/tags" Target="../tags/tag218.xml"/><Relationship Id="rId1" Type="http://schemas.openxmlformats.org/officeDocument/2006/relationships/tags" Target="../tags/tag217.xml"/></Relationships>
</file>

<file path=ppt/slideLayouts/_rels/slideLayout1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5.xml"/><Relationship Id="rId2" Type="http://schemas.openxmlformats.org/officeDocument/2006/relationships/tags" Target="../tags/tag220.xml"/><Relationship Id="rId1" Type="http://schemas.openxmlformats.org/officeDocument/2006/relationships/tags" Target="../tags/tag219.xml"/></Relationships>
</file>

<file path=ppt/slideLayouts/_rels/slideLayout1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5.xml"/><Relationship Id="rId2" Type="http://schemas.openxmlformats.org/officeDocument/2006/relationships/tags" Target="../tags/tag222.xml"/><Relationship Id="rId1" Type="http://schemas.openxmlformats.org/officeDocument/2006/relationships/tags" Target="../tags/tag221.xml"/></Relationships>
</file>

<file path=ppt/slideLayouts/_rels/slideLayout1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5.xml"/><Relationship Id="rId2" Type="http://schemas.openxmlformats.org/officeDocument/2006/relationships/tags" Target="../tags/tag224.xml"/><Relationship Id="rId1" Type="http://schemas.openxmlformats.org/officeDocument/2006/relationships/tags" Target="../tags/tag223.xml"/></Relationships>
</file>

<file path=ppt/slideLayouts/_rels/slideLayout1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5.xml"/></Relationships>
</file>

<file path=ppt/slideLayouts/_rels/slideLayout11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5.xml"/><Relationship Id="rId2" Type="http://schemas.openxmlformats.org/officeDocument/2006/relationships/tags" Target="../tags/tag226.xml"/><Relationship Id="rId1" Type="http://schemas.openxmlformats.org/officeDocument/2006/relationships/tags" Target="../tags/tag225.xml"/></Relationships>
</file>

<file path=ppt/slideLayouts/_rels/slideLayout11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5.xml"/><Relationship Id="rId2" Type="http://schemas.openxmlformats.org/officeDocument/2006/relationships/tags" Target="../tags/tag228.xml"/><Relationship Id="rId1" Type="http://schemas.openxmlformats.org/officeDocument/2006/relationships/tags" Target="../tags/tag227.xml"/></Relationships>
</file>

<file path=ppt/slideLayouts/_rels/slideLayout11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5.xml"/><Relationship Id="rId2" Type="http://schemas.openxmlformats.org/officeDocument/2006/relationships/tags" Target="../tags/tag230.xml"/><Relationship Id="rId1" Type="http://schemas.openxmlformats.org/officeDocument/2006/relationships/tags" Target="../tags/tag229.xml"/></Relationships>
</file>

<file path=ppt/slideLayouts/_rels/slideLayout11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5.xml"/><Relationship Id="rId2" Type="http://schemas.openxmlformats.org/officeDocument/2006/relationships/tags" Target="../tags/tag232.xml"/><Relationship Id="rId1" Type="http://schemas.openxmlformats.org/officeDocument/2006/relationships/tags" Target="../tags/tag231.xml"/></Relationships>
</file>

<file path=ppt/slideLayouts/_rels/slideLayout11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5.xml"/><Relationship Id="rId2" Type="http://schemas.openxmlformats.org/officeDocument/2006/relationships/tags" Target="../tags/tag234.xml"/><Relationship Id="rId1" Type="http://schemas.openxmlformats.org/officeDocument/2006/relationships/tags" Target="../tags/tag233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0.xml"/><Relationship Id="rId1" Type="http://schemas.openxmlformats.org/officeDocument/2006/relationships/tags" Target="../tags/tag29.xml"/></Relationships>
</file>

<file path=ppt/slideLayouts/_rels/slideLayout12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5.xml"/><Relationship Id="rId2" Type="http://schemas.openxmlformats.org/officeDocument/2006/relationships/tags" Target="../tags/tag236.xml"/><Relationship Id="rId1" Type="http://schemas.openxmlformats.org/officeDocument/2006/relationships/tags" Target="../tags/tag235.xml"/></Relationships>
</file>

<file path=ppt/slideLayouts/_rels/slideLayout12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5.xml"/><Relationship Id="rId2" Type="http://schemas.openxmlformats.org/officeDocument/2006/relationships/tags" Target="../tags/tag238.xml"/><Relationship Id="rId1" Type="http://schemas.openxmlformats.org/officeDocument/2006/relationships/tags" Target="../tags/tag237.xml"/></Relationships>
</file>

<file path=ppt/slideLayouts/_rels/slideLayout12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5.xml"/><Relationship Id="rId2" Type="http://schemas.openxmlformats.org/officeDocument/2006/relationships/tags" Target="../tags/tag240.xml"/><Relationship Id="rId1" Type="http://schemas.openxmlformats.org/officeDocument/2006/relationships/tags" Target="../tags/tag239.xml"/></Relationships>
</file>

<file path=ppt/slideLayouts/_rels/slideLayout1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241.xml"/><Relationship Id="rId4" Type="http://schemas.openxmlformats.org/officeDocument/2006/relationships/image" Target="../media/image9.png"/></Relationships>
</file>

<file path=ppt/slideLayouts/_rels/slideLayout1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5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6.xml"/></Relationships>
</file>

<file path=ppt/slideLayouts/_rels/slideLayout12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2" Type="http://schemas.openxmlformats.org/officeDocument/2006/relationships/tags" Target="../tags/tag250.xml"/><Relationship Id="rId1" Type="http://schemas.openxmlformats.org/officeDocument/2006/relationships/tags" Target="../tags/tag249.xml"/></Relationships>
</file>

<file path=ppt/slideLayouts/_rels/slideLayout12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2" Type="http://schemas.openxmlformats.org/officeDocument/2006/relationships/tags" Target="../tags/tag252.xml"/><Relationship Id="rId1" Type="http://schemas.openxmlformats.org/officeDocument/2006/relationships/tags" Target="../tags/tag251.xml"/></Relationships>
</file>

<file path=ppt/slideLayouts/_rels/slideLayout12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2" Type="http://schemas.openxmlformats.org/officeDocument/2006/relationships/tags" Target="../tags/tag254.xml"/><Relationship Id="rId1" Type="http://schemas.openxmlformats.org/officeDocument/2006/relationships/tags" Target="../tags/tag253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2.xml"/><Relationship Id="rId1" Type="http://schemas.openxmlformats.org/officeDocument/2006/relationships/tags" Target="../tags/tag31.xml"/></Relationships>
</file>

<file path=ppt/slideLayouts/_rels/slideLayout13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2" Type="http://schemas.openxmlformats.org/officeDocument/2006/relationships/tags" Target="../tags/tag256.xml"/><Relationship Id="rId1" Type="http://schemas.openxmlformats.org/officeDocument/2006/relationships/tags" Target="../tags/tag255.xml"/></Relationships>
</file>

<file path=ppt/slideLayouts/_rels/slideLayout13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2" Type="http://schemas.openxmlformats.org/officeDocument/2006/relationships/tags" Target="../tags/tag258.xml"/><Relationship Id="rId1" Type="http://schemas.openxmlformats.org/officeDocument/2006/relationships/tags" Target="../tags/tag257.xml"/></Relationships>
</file>

<file path=ppt/slideLayouts/_rels/slideLayout13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2" Type="http://schemas.openxmlformats.org/officeDocument/2006/relationships/tags" Target="../tags/tag260.xml"/><Relationship Id="rId1" Type="http://schemas.openxmlformats.org/officeDocument/2006/relationships/tags" Target="../tags/tag259.xml"/></Relationships>
</file>

<file path=ppt/slideLayouts/_rels/slideLayout13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2" Type="http://schemas.openxmlformats.org/officeDocument/2006/relationships/tags" Target="../tags/tag262.xml"/><Relationship Id="rId1" Type="http://schemas.openxmlformats.org/officeDocument/2006/relationships/tags" Target="../tags/tag261.xml"/></Relationships>
</file>

<file path=ppt/slideLayouts/_rels/slideLayout13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2" Type="http://schemas.openxmlformats.org/officeDocument/2006/relationships/tags" Target="../tags/tag264.xml"/><Relationship Id="rId1" Type="http://schemas.openxmlformats.org/officeDocument/2006/relationships/tags" Target="../tags/tag263.xml"/></Relationships>
</file>

<file path=ppt/slideLayouts/_rels/slideLayout13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2" Type="http://schemas.openxmlformats.org/officeDocument/2006/relationships/tags" Target="../tags/tag266.xml"/><Relationship Id="rId1" Type="http://schemas.openxmlformats.org/officeDocument/2006/relationships/tags" Target="../tags/tag265.xml"/></Relationships>
</file>

<file path=ppt/slideLayouts/_rels/slideLayout13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2" Type="http://schemas.openxmlformats.org/officeDocument/2006/relationships/tags" Target="../tags/tag268.xml"/><Relationship Id="rId1" Type="http://schemas.openxmlformats.org/officeDocument/2006/relationships/tags" Target="../tags/tag267.xml"/></Relationships>
</file>

<file path=ppt/slideLayouts/_rels/slideLayout13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2" Type="http://schemas.openxmlformats.org/officeDocument/2006/relationships/tags" Target="../tags/tag270.xml"/><Relationship Id="rId1" Type="http://schemas.openxmlformats.org/officeDocument/2006/relationships/tags" Target="../tags/tag269.xml"/></Relationships>
</file>

<file path=ppt/slideLayouts/_rels/slideLayout13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2" Type="http://schemas.openxmlformats.org/officeDocument/2006/relationships/tags" Target="../tags/tag272.xml"/><Relationship Id="rId1" Type="http://schemas.openxmlformats.org/officeDocument/2006/relationships/tags" Target="../tags/tag271.xml"/></Relationships>
</file>

<file path=ppt/slideLayouts/_rels/slideLayout1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6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2" Type="http://schemas.openxmlformats.org/officeDocument/2006/relationships/tags" Target="../tags/tag274.xml"/><Relationship Id="rId1" Type="http://schemas.openxmlformats.org/officeDocument/2006/relationships/tags" Target="../tags/tag273.xml"/></Relationships>
</file>

<file path=ppt/slideLayouts/_rels/slideLayout14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2" Type="http://schemas.openxmlformats.org/officeDocument/2006/relationships/tags" Target="../tags/tag276.xml"/><Relationship Id="rId1" Type="http://schemas.openxmlformats.org/officeDocument/2006/relationships/tags" Target="../tags/tag275.xml"/></Relationships>
</file>

<file path=ppt/slideLayouts/_rels/slideLayout14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2" Type="http://schemas.openxmlformats.org/officeDocument/2006/relationships/tags" Target="../tags/tag278.xml"/><Relationship Id="rId1" Type="http://schemas.openxmlformats.org/officeDocument/2006/relationships/tags" Target="../tags/tag277.xml"/></Relationships>
</file>

<file path=ppt/slideLayouts/_rels/slideLayout14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2" Type="http://schemas.openxmlformats.org/officeDocument/2006/relationships/tags" Target="../tags/tag280.xml"/><Relationship Id="rId1" Type="http://schemas.openxmlformats.org/officeDocument/2006/relationships/tags" Target="../tags/tag279.xml"/></Relationships>
</file>

<file path=ppt/slideLayouts/_rels/slideLayout14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2" Type="http://schemas.openxmlformats.org/officeDocument/2006/relationships/tags" Target="../tags/tag282.xml"/><Relationship Id="rId1" Type="http://schemas.openxmlformats.org/officeDocument/2006/relationships/tags" Target="../tags/tag281.xml"/></Relationships>
</file>

<file path=ppt/slideLayouts/_rels/slideLayout14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2" Type="http://schemas.openxmlformats.org/officeDocument/2006/relationships/tags" Target="../tags/tag284.xml"/><Relationship Id="rId1" Type="http://schemas.openxmlformats.org/officeDocument/2006/relationships/tags" Target="../tags/tag283.xml"/></Relationships>
</file>

<file path=ppt/slideLayouts/_rels/slideLayout14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2" Type="http://schemas.openxmlformats.org/officeDocument/2006/relationships/tags" Target="../tags/tag286.xml"/><Relationship Id="rId1" Type="http://schemas.openxmlformats.org/officeDocument/2006/relationships/tags" Target="../tags/tag285.xml"/></Relationships>
</file>

<file path=ppt/slideLayouts/_rels/slideLayout14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2" Type="http://schemas.openxmlformats.org/officeDocument/2006/relationships/tags" Target="../tags/tag288.xml"/><Relationship Id="rId1" Type="http://schemas.openxmlformats.org/officeDocument/2006/relationships/tags" Target="../tags/tag287.xml"/></Relationships>
</file>

<file path=ppt/slideLayouts/_rels/slideLayout1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289.xml"/><Relationship Id="rId4" Type="http://schemas.openxmlformats.org/officeDocument/2006/relationships/image" Target="../media/image9.png"/></Relationships>
</file>

<file path=ppt/slideLayouts/_rels/slideLayout1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6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4.xml"/><Relationship Id="rId1" Type="http://schemas.openxmlformats.org/officeDocument/2006/relationships/tags" Target="../tags/tag33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6.xml"/><Relationship Id="rId1" Type="http://schemas.openxmlformats.org/officeDocument/2006/relationships/tags" Target="../tags/tag35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8.xml"/><Relationship Id="rId1" Type="http://schemas.openxmlformats.org/officeDocument/2006/relationships/tags" Target="../tags/tag37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0.xml"/><Relationship Id="rId1" Type="http://schemas.openxmlformats.org/officeDocument/2006/relationships/tags" Target="../tags/tag39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2.xml"/><Relationship Id="rId1" Type="http://schemas.openxmlformats.org/officeDocument/2006/relationships/tags" Target="../tags/tag4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4.xml"/><Relationship Id="rId1" Type="http://schemas.openxmlformats.org/officeDocument/2006/relationships/tags" Target="../tags/tag43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6.xml"/><Relationship Id="rId1" Type="http://schemas.openxmlformats.org/officeDocument/2006/relationships/tags" Target="../tags/tag45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8.xml"/><Relationship Id="rId1" Type="http://schemas.openxmlformats.org/officeDocument/2006/relationships/tags" Target="../tags/tag47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9.xml"/><Relationship Id="rId4" Type="http://schemas.openxmlformats.org/officeDocument/2006/relationships/image" Target="../media/image9.png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58.xml"/><Relationship Id="rId1" Type="http://schemas.openxmlformats.org/officeDocument/2006/relationships/tags" Target="../tags/tag57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60.xml"/><Relationship Id="rId1" Type="http://schemas.openxmlformats.org/officeDocument/2006/relationships/tags" Target="../tags/tag59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62.xml"/><Relationship Id="rId1" Type="http://schemas.openxmlformats.org/officeDocument/2006/relationships/tags" Target="../tags/tag6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66.xml"/><Relationship Id="rId1" Type="http://schemas.openxmlformats.org/officeDocument/2006/relationships/tags" Target="../tags/tag65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68.xml"/><Relationship Id="rId1" Type="http://schemas.openxmlformats.org/officeDocument/2006/relationships/tags" Target="../tags/tag67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70.xml"/><Relationship Id="rId1" Type="http://schemas.openxmlformats.org/officeDocument/2006/relationships/tags" Target="../tags/tag69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72.xml"/><Relationship Id="rId1" Type="http://schemas.openxmlformats.org/officeDocument/2006/relationships/tags" Target="../tags/tag71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74.xml"/><Relationship Id="rId1" Type="http://schemas.openxmlformats.org/officeDocument/2006/relationships/tags" Target="../tags/tag73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76.xml"/><Relationship Id="rId1" Type="http://schemas.openxmlformats.org/officeDocument/2006/relationships/tags" Target="../tags/tag75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78.xml"/><Relationship Id="rId1" Type="http://schemas.openxmlformats.org/officeDocument/2006/relationships/tags" Target="../tags/tag77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0.xml"/><Relationship Id="rId1" Type="http://schemas.openxmlformats.org/officeDocument/2006/relationships/tags" Target="../tags/tag79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tags" Target="../tags/tag13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2.xml"/><Relationship Id="rId1" Type="http://schemas.openxmlformats.org/officeDocument/2006/relationships/tags" Target="../tags/tag81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4.xml"/><Relationship Id="rId1" Type="http://schemas.openxmlformats.org/officeDocument/2006/relationships/tags" Target="../tags/tag83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6.xml"/><Relationship Id="rId1" Type="http://schemas.openxmlformats.org/officeDocument/2006/relationships/tags" Target="../tags/tag85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8.xml"/><Relationship Id="rId1" Type="http://schemas.openxmlformats.org/officeDocument/2006/relationships/tags" Target="../tags/tag87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90.xml"/><Relationship Id="rId1" Type="http://schemas.openxmlformats.org/officeDocument/2006/relationships/tags" Target="../tags/tag89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92.xml"/><Relationship Id="rId1" Type="http://schemas.openxmlformats.org/officeDocument/2006/relationships/tags" Target="../tags/tag91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94.xml"/><Relationship Id="rId1" Type="http://schemas.openxmlformats.org/officeDocument/2006/relationships/tags" Target="../tags/tag93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96.xml"/><Relationship Id="rId1" Type="http://schemas.openxmlformats.org/officeDocument/2006/relationships/tags" Target="../tags/tag95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97.xml"/><Relationship Id="rId4" Type="http://schemas.openxmlformats.org/officeDocument/2006/relationships/image" Target="../media/image9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6.xml"/><Relationship Id="rId1" Type="http://schemas.openxmlformats.org/officeDocument/2006/relationships/tags" Target="../tags/tag15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06.xml"/><Relationship Id="rId1" Type="http://schemas.openxmlformats.org/officeDocument/2006/relationships/tags" Target="../tags/tag105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08.xml"/><Relationship Id="rId1" Type="http://schemas.openxmlformats.org/officeDocument/2006/relationships/tags" Target="../tags/tag107.xm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10.xml"/><Relationship Id="rId1" Type="http://schemas.openxmlformats.org/officeDocument/2006/relationships/tags" Target="../tags/tag109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12.xml"/><Relationship Id="rId1" Type="http://schemas.openxmlformats.org/officeDocument/2006/relationships/tags" Target="../tags/tag111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14.xml"/><Relationship Id="rId1" Type="http://schemas.openxmlformats.org/officeDocument/2006/relationships/tags" Target="../tags/tag113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16.xml"/><Relationship Id="rId1" Type="http://schemas.openxmlformats.org/officeDocument/2006/relationships/tags" Target="../tags/tag115.xml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18.xml"/><Relationship Id="rId1" Type="http://schemas.openxmlformats.org/officeDocument/2006/relationships/tags" Target="../tags/tag117.xml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20.xml"/><Relationship Id="rId1" Type="http://schemas.openxmlformats.org/officeDocument/2006/relationships/tags" Target="../tags/tag119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22.xml"/><Relationship Id="rId1" Type="http://schemas.openxmlformats.org/officeDocument/2006/relationships/tags" Target="../tags/tag121.xml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24.xml"/><Relationship Id="rId1" Type="http://schemas.openxmlformats.org/officeDocument/2006/relationships/tags" Target="../tags/tag123.xml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26.xml"/><Relationship Id="rId1" Type="http://schemas.openxmlformats.org/officeDocument/2006/relationships/tags" Target="../tags/tag125.xml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28.xml"/><Relationship Id="rId1" Type="http://schemas.openxmlformats.org/officeDocument/2006/relationships/tags" Target="../tags/tag127.xml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30.xml"/><Relationship Id="rId1" Type="http://schemas.openxmlformats.org/officeDocument/2006/relationships/tags" Target="../tags/tag129.xml"/></Relationships>
</file>

<file path=ppt/slideLayouts/_rels/slideLayout6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32.xml"/><Relationship Id="rId1" Type="http://schemas.openxmlformats.org/officeDocument/2006/relationships/tags" Target="../tags/tag131.xml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34.xml"/><Relationship Id="rId1" Type="http://schemas.openxmlformats.org/officeDocument/2006/relationships/tags" Target="../tags/tag133.xml"/></Relationships>
</file>

<file path=ppt/slideLayouts/_rels/slideLayout6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36.xml"/><Relationship Id="rId1" Type="http://schemas.openxmlformats.org/officeDocument/2006/relationships/tags" Target="../tags/tag135.xml"/></Relationships>
</file>

<file path=ppt/slideLayouts/_rels/slideLayout6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38.xml"/><Relationship Id="rId1" Type="http://schemas.openxmlformats.org/officeDocument/2006/relationships/tags" Target="../tags/tag137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0.xml"/><Relationship Id="rId1" Type="http://schemas.openxmlformats.org/officeDocument/2006/relationships/tags" Target="../tags/tag19.xml"/></Relationships>
</file>

<file path=ppt/slideLayouts/_rels/slideLayout7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40.xml"/><Relationship Id="rId1" Type="http://schemas.openxmlformats.org/officeDocument/2006/relationships/tags" Target="../tags/tag139.xml"/></Relationships>
</file>

<file path=ppt/slideLayouts/_rels/slideLayout7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42.xml"/><Relationship Id="rId1" Type="http://schemas.openxmlformats.org/officeDocument/2006/relationships/tags" Target="../tags/tag141.xml"/></Relationships>
</file>

<file path=ppt/slideLayouts/_rels/slideLayout7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44.xml"/><Relationship Id="rId1" Type="http://schemas.openxmlformats.org/officeDocument/2006/relationships/tags" Target="../tags/tag143.xml"/></Relationships>
</file>

<file path=ppt/slideLayouts/_rels/slideLayout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145.xml"/><Relationship Id="rId4" Type="http://schemas.openxmlformats.org/officeDocument/2006/relationships/image" Target="../media/image9.png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7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154.xml"/><Relationship Id="rId1" Type="http://schemas.openxmlformats.org/officeDocument/2006/relationships/tags" Target="../tags/tag153.xml"/></Relationships>
</file>

<file path=ppt/slideLayouts/_rels/slideLayout7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156.xml"/><Relationship Id="rId1" Type="http://schemas.openxmlformats.org/officeDocument/2006/relationships/tags" Target="../tags/tag155.xml"/></Relationships>
</file>

<file path=ppt/slideLayouts/_rels/slideLayout7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158.xml"/><Relationship Id="rId1" Type="http://schemas.openxmlformats.org/officeDocument/2006/relationships/tags" Target="../tags/tag157.xml"/></Relationships>
</file>

<file path=ppt/slideLayouts/_rels/slideLayout7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160.xml"/><Relationship Id="rId1" Type="http://schemas.openxmlformats.org/officeDocument/2006/relationships/tags" Target="../tags/tag159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2.xml"/><Relationship Id="rId1" Type="http://schemas.openxmlformats.org/officeDocument/2006/relationships/tags" Target="../tags/tag21.xml"/></Relationships>
</file>

<file path=ppt/slideLayouts/_rels/slideLayout8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162.xml"/><Relationship Id="rId1" Type="http://schemas.openxmlformats.org/officeDocument/2006/relationships/tags" Target="../tags/tag161.xml"/></Relationships>
</file>

<file path=ppt/slideLayouts/_rels/slideLayout8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164.xml"/><Relationship Id="rId1" Type="http://schemas.openxmlformats.org/officeDocument/2006/relationships/tags" Target="../tags/tag163.xml"/></Relationships>
</file>

<file path=ppt/slideLayouts/_rels/slideLayout8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166.xml"/><Relationship Id="rId1" Type="http://schemas.openxmlformats.org/officeDocument/2006/relationships/tags" Target="../tags/tag165.xml"/></Relationships>
</file>

<file path=ppt/slideLayouts/_rels/slideLayout8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168.xml"/><Relationship Id="rId1" Type="http://schemas.openxmlformats.org/officeDocument/2006/relationships/tags" Target="../tags/tag167.xml"/></Relationships>
</file>

<file path=ppt/slideLayouts/_rels/slideLayout8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170.xml"/><Relationship Id="rId1" Type="http://schemas.openxmlformats.org/officeDocument/2006/relationships/tags" Target="../tags/tag169.xml"/></Relationships>
</file>

<file path=ppt/slideLayouts/_rels/slideLayout8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172.xml"/><Relationship Id="rId1" Type="http://schemas.openxmlformats.org/officeDocument/2006/relationships/tags" Target="../tags/tag171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174.xml"/><Relationship Id="rId1" Type="http://schemas.openxmlformats.org/officeDocument/2006/relationships/tags" Target="../tags/tag173.xml"/></Relationships>
</file>

<file path=ppt/slideLayouts/_rels/slideLayout8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176.xml"/><Relationship Id="rId1" Type="http://schemas.openxmlformats.org/officeDocument/2006/relationships/tags" Target="../tags/tag175.xml"/></Relationships>
</file>

<file path=ppt/slideLayouts/_rels/slideLayout8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178.xml"/><Relationship Id="rId1" Type="http://schemas.openxmlformats.org/officeDocument/2006/relationships/tags" Target="../tags/tag177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tags" Target="../tags/tag23.xml"/></Relationships>
</file>

<file path=ppt/slideLayouts/_rels/slideLayout9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180.xml"/><Relationship Id="rId1" Type="http://schemas.openxmlformats.org/officeDocument/2006/relationships/tags" Target="../tags/tag179.xml"/></Relationships>
</file>

<file path=ppt/slideLayouts/_rels/slideLayout9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182.xml"/><Relationship Id="rId1" Type="http://schemas.openxmlformats.org/officeDocument/2006/relationships/tags" Target="../tags/tag181.xml"/></Relationships>
</file>

<file path=ppt/slideLayouts/_rels/slideLayout9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184.xml"/><Relationship Id="rId1" Type="http://schemas.openxmlformats.org/officeDocument/2006/relationships/tags" Target="../tags/tag183.xml"/></Relationships>
</file>

<file path=ppt/slideLayouts/_rels/slideLayout9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186.xml"/><Relationship Id="rId1" Type="http://schemas.openxmlformats.org/officeDocument/2006/relationships/tags" Target="../tags/tag185.xml"/></Relationships>
</file>

<file path=ppt/slideLayouts/_rels/slideLayout9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188.xml"/><Relationship Id="rId1" Type="http://schemas.openxmlformats.org/officeDocument/2006/relationships/tags" Target="../tags/tag187.xml"/></Relationships>
</file>

<file path=ppt/slideLayouts/_rels/slideLayout9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190.xml"/><Relationship Id="rId1" Type="http://schemas.openxmlformats.org/officeDocument/2006/relationships/tags" Target="../tags/tag189.xml"/></Relationships>
</file>

<file path=ppt/slideLayouts/_rels/slideLayout9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192.xml"/><Relationship Id="rId1" Type="http://schemas.openxmlformats.org/officeDocument/2006/relationships/tags" Target="../tags/tag191.xml"/></Relationships>
</file>

<file path=ppt/slideLayouts/_rels/slideLayout9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193.xml"/><Relationship Id="rId4" Type="http://schemas.openxmlformats.org/officeDocument/2006/relationships/image" Target="../media/image9.png"/></Relationships>
</file>

<file path=ppt/slideLayouts/_rels/slideLayout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3429000"/>
            <a:ext cx="8208912" cy="1008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00329B"/>
                </a:solidFill>
              </a14:hiddenFill>
            </a:ext>
          </a:extLst>
        </p:spPr>
        <p:txBody>
          <a:bodyPr lIns="72000" tIns="0" rIns="72000" bIns="0" anchor="b">
            <a:normAutofit/>
          </a:bodyPr>
          <a:lstStyle>
            <a:lvl1pPr algn="r">
              <a:spcBef>
                <a:spcPts val="300"/>
              </a:spcBef>
              <a:defRPr sz="2600" cap="all" baseline="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ZA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585688"/>
            <a:ext cx="9144000" cy="493486"/>
          </a:xfrm>
          <a:prstGeom prst="rect">
            <a:avLst/>
          </a:prstGeom>
        </p:spPr>
      </p:pic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467544" y="4532528"/>
            <a:ext cx="8208912" cy="508552"/>
          </a:xfrm>
        </p:spPr>
        <p:txBody>
          <a:bodyPr lIns="72000" tIns="0" rIns="72000" bIns="0" anchor="ctr">
            <a:normAutofit/>
          </a:bodyPr>
          <a:lstStyle>
            <a:lvl1pPr marL="0" indent="0" algn="r">
              <a:buNone/>
              <a:defRPr sz="20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 dirty="0"/>
          </a:p>
        </p:txBody>
      </p:sp>
      <p:sp>
        <p:nvSpPr>
          <p:cNvPr id="15" name="Date Placeholder 11"/>
          <p:cNvSpPr>
            <a:spLocks noGrp="1"/>
          </p:cNvSpPr>
          <p:nvPr>
            <p:ph type="dt" sz="half" idx="2"/>
          </p:nvPr>
        </p:nvSpPr>
        <p:spPr>
          <a:xfrm>
            <a:off x="7164288" y="5398045"/>
            <a:ext cx="15121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3635548" y="5398045"/>
            <a:ext cx="1584176" cy="365125"/>
          </a:xfrm>
        </p:spPr>
        <p:txBody>
          <a:bodyPr>
            <a:normAutofit/>
          </a:bodyPr>
          <a:lstStyle>
            <a:lvl1pPr algn="r"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Location   |</a:t>
            </a:r>
            <a:endParaRPr lang="en-GB" dirty="0"/>
          </a:p>
        </p:txBody>
      </p:sp>
      <p:sp>
        <p:nvSpPr>
          <p:cNvPr id="18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5220072" y="5398045"/>
            <a:ext cx="1944216" cy="365125"/>
          </a:xfrm>
        </p:spPr>
        <p:txBody>
          <a:bodyPr>
            <a:normAutofit/>
          </a:bodyPr>
          <a:lstStyle>
            <a:lvl1pPr algn="r">
              <a:defRPr sz="12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Initial. Surname  |</a:t>
            </a:r>
            <a:endParaRPr lang="en-GB" dirty="0"/>
          </a:p>
        </p:txBody>
      </p:sp>
      <p:pic>
        <p:nvPicPr>
          <p:cNvPr id="16" name="Picture 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01" y="382084"/>
            <a:ext cx="5400600" cy="1576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28314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/>
              <a:t>Premier Stocktake</a:t>
            </a:r>
            <a:endParaRPr lang="en-GB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95275" y="5681848"/>
            <a:ext cx="8597205" cy="409469"/>
          </a:xfrm>
        </p:spPr>
        <p:txBody>
          <a:bodyPr bIns="0" anchor="b">
            <a:noAutofit/>
          </a:bodyPr>
          <a:lstStyle>
            <a:lvl1pPr>
              <a:spcBef>
                <a:spcPts val="0"/>
              </a:spcBef>
              <a:defRPr sz="800" b="0"/>
            </a:lvl1pPr>
          </a:lstStyle>
          <a:p>
            <a:pPr lvl="0"/>
            <a:r>
              <a:rPr lang="en-US" dirty="0" smtClean="0"/>
              <a:t>Source: Xxx</a:t>
            </a:r>
          </a:p>
        </p:txBody>
      </p:sp>
    </p:spTree>
    <p:extLst>
      <p:ext uri="{BB962C8B-B14F-4D97-AF65-F5344CB8AC3E}">
        <p14:creationId xmlns:p14="http://schemas.microsoft.com/office/powerpoint/2010/main" val="2832015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63855" y="367410"/>
            <a:ext cx="8751548" cy="298327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>
            <a:lvl1pPr marL="0" indent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None/>
              <a:defRPr sz="1939" b="1" i="0" baseline="0">
                <a:solidFill>
                  <a:srgbClr val="4B4B4B"/>
                </a:solidFill>
                <a:latin typeface="Tahoma" pitchFamily="34" charset="0"/>
              </a:defRPr>
            </a:lvl1pPr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5" name="Rectangle 280"/>
          <p:cNvSpPr txBox="1">
            <a:spLocks noChangeArrowheads="1"/>
          </p:cNvSpPr>
          <p:nvPr userDrawn="1"/>
        </p:nvSpPr>
        <p:spPr bwMode="auto">
          <a:xfrm>
            <a:off x="8803158" y="6564952"/>
            <a:ext cx="199240" cy="155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ECF1D000-883C-44DB-93B0-94C62FBCA262}" type="slidenum">
              <a:rPr lang="en-US" sz="1020" smtClean="0">
                <a:solidFill>
                  <a:srgbClr val="FFFFFF"/>
                </a:solidFill>
                <a:latin typeface="Tahoma" pitchFamily="34" charset="0"/>
              </a:rPr>
              <a:pPr/>
              <a:t>‹#›</a:t>
            </a:fld>
            <a:r>
              <a:rPr lang="en-US" sz="1020" dirty="0" smtClean="0">
                <a:solidFill>
                  <a:srgbClr val="FFFFFF"/>
                </a:solidFill>
                <a:latin typeface="Tahoma" pitchFamily="34" charset="0"/>
              </a:rPr>
              <a:t> </a:t>
            </a:r>
            <a:endParaRPr lang="en-US" sz="1020" dirty="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163852" y="1543487"/>
            <a:ext cx="4258312" cy="1256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632" baseline="0">
                <a:latin typeface="Tahoma" pitchFamily="34" charset="0"/>
              </a:defRPr>
            </a:lvl1pPr>
            <a:lvl2pPr marL="181371" indent="-18137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25000"/>
              <a:buFont typeface="Tahoma" pitchFamily="34" charset="0"/>
              <a:buChar char="▪"/>
              <a:defRPr sz="1632" baseline="0">
                <a:latin typeface="Tahoma" pitchFamily="34" charset="0"/>
              </a:defRPr>
            </a:lvl2pPr>
            <a:lvl3pPr marL="472860" indent="-29149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20000"/>
              <a:buFont typeface="Tahoma" pitchFamily="34" charset="0"/>
              <a:buChar char="–"/>
              <a:defRPr sz="1632" baseline="0">
                <a:latin typeface="Tahoma" pitchFamily="34" charset="0"/>
              </a:defRPr>
            </a:lvl3pPr>
            <a:lvl4pPr marL="639657" indent="-16679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20000"/>
              <a:buFont typeface="Tahoma" pitchFamily="34" charset="0"/>
              <a:buChar char="▫"/>
              <a:defRPr sz="1632" baseline="0">
                <a:latin typeface="Tahoma" pitchFamily="34" charset="0"/>
              </a:defRPr>
            </a:lvl4pPr>
            <a:lvl5pPr marL="751394" indent="-11173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89000"/>
              <a:buFont typeface="Tahoma" pitchFamily="34" charset="0"/>
              <a:buChar char="-"/>
              <a:defRPr sz="1632" baseline="0">
                <a:latin typeface="Tahoma" pitchFamily="34" charset="0"/>
              </a:defRPr>
            </a:lvl5pPr>
          </a:lstStyle>
          <a:p>
            <a:pPr lvl="0"/>
            <a:r>
              <a:rPr lang="en-US" dirty="0" smtClean="0"/>
              <a:t>Green bulleted text</a:t>
            </a:r>
          </a:p>
          <a:p>
            <a:pPr lvl="1"/>
            <a:r>
              <a:rPr lang="en-US" dirty="0" smtClean="0"/>
              <a:t>Text</a:t>
            </a:r>
          </a:p>
          <a:p>
            <a:pPr lvl="2"/>
            <a:r>
              <a:rPr lang="en-US" dirty="0" smtClean="0"/>
              <a:t>Text</a:t>
            </a:r>
          </a:p>
          <a:p>
            <a:pPr lvl="3"/>
            <a:r>
              <a:rPr lang="en-US" dirty="0" smtClean="0"/>
              <a:t>Text</a:t>
            </a:r>
          </a:p>
          <a:p>
            <a:pPr lvl="4"/>
            <a:r>
              <a:rPr lang="en-US" dirty="0" smtClean="0"/>
              <a:t>Text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657087" y="1543487"/>
            <a:ext cx="4258312" cy="1256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632" baseline="0">
                <a:latin typeface="Tahoma" pitchFamily="34" charset="0"/>
              </a:defRPr>
            </a:lvl1pPr>
            <a:lvl2pPr marL="181371" indent="-18137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 typeface="Tahoma" pitchFamily="34" charset="0"/>
              <a:buChar char="▪"/>
              <a:defRPr sz="1632" baseline="0">
                <a:latin typeface="Tahoma" pitchFamily="34" charset="0"/>
              </a:defRPr>
            </a:lvl2pPr>
            <a:lvl3pPr marL="472860" indent="-29149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0000"/>
              <a:buFont typeface="Tahoma" pitchFamily="34" charset="0"/>
              <a:buChar char="–"/>
              <a:defRPr sz="1632" baseline="0">
                <a:latin typeface="Tahoma" pitchFamily="34" charset="0"/>
              </a:defRPr>
            </a:lvl3pPr>
            <a:lvl4pPr marL="639657" indent="-16679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0000"/>
              <a:buFont typeface="Tahoma" pitchFamily="34" charset="0"/>
              <a:buChar char="▫"/>
              <a:defRPr sz="1632" baseline="0">
                <a:latin typeface="Tahoma" pitchFamily="34" charset="0"/>
              </a:defRPr>
            </a:lvl4pPr>
            <a:lvl5pPr marL="751394" indent="-11173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9000"/>
              <a:buFont typeface="Tahoma" pitchFamily="34" charset="0"/>
              <a:buChar char="-"/>
              <a:defRPr sz="1632" baseline="0">
                <a:latin typeface="Tahoma" pitchFamily="34" charset="0"/>
              </a:defRPr>
            </a:lvl5pPr>
          </a:lstStyle>
          <a:p>
            <a:pPr lvl="0"/>
            <a:r>
              <a:rPr lang="en-US" dirty="0" smtClean="0"/>
              <a:t>Automatic bulleted text</a:t>
            </a:r>
          </a:p>
          <a:p>
            <a:pPr lvl="1"/>
            <a:r>
              <a:rPr lang="en-US" dirty="0" smtClean="0"/>
              <a:t>Text</a:t>
            </a:r>
          </a:p>
          <a:p>
            <a:pPr lvl="2"/>
            <a:r>
              <a:rPr lang="en-US" dirty="0" smtClean="0"/>
              <a:t>Text</a:t>
            </a:r>
          </a:p>
          <a:p>
            <a:pPr lvl="3"/>
            <a:r>
              <a:rPr lang="en-US" dirty="0" smtClean="0"/>
              <a:t>Text</a:t>
            </a:r>
          </a:p>
          <a:p>
            <a:pPr lvl="4"/>
            <a:r>
              <a:rPr lang="en-US" dirty="0" smtClean="0"/>
              <a:t>Text</a:t>
            </a:r>
          </a:p>
        </p:txBody>
      </p:sp>
      <p:sp>
        <p:nvSpPr>
          <p:cNvPr id="11" name="Text Box 7"/>
          <p:cNvSpPr txBox="1">
            <a:spLocks noChangeArrowheads="1"/>
          </p:cNvSpPr>
          <p:nvPr userDrawn="1"/>
        </p:nvSpPr>
        <p:spPr bwMode="auto">
          <a:xfrm>
            <a:off x="163855" y="6564953"/>
            <a:ext cx="4197007" cy="16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SimSun" pitchFamily="2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SimSun" pitchFamily="2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SimSun" pitchFamily="2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SimSun" pitchFamily="2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SimSun" pitchFamily="2" charset="-122"/>
              </a:defRPr>
            </a:lvl9pPr>
          </a:lstStyle>
          <a:p>
            <a:pPr>
              <a:lnSpc>
                <a:spcPct val="101000"/>
              </a:lnSpc>
            </a:pPr>
            <a:r>
              <a:rPr lang="en-US" sz="1020" dirty="0" smtClean="0">
                <a:solidFill>
                  <a:srgbClr val="FFFFFF"/>
                </a:solidFill>
                <a:latin typeface="Tahoma" pitchFamily="32" charset="0"/>
                <a:cs typeface="Tahoma" pitchFamily="32" charset="0"/>
              </a:rPr>
              <a:t>©</a:t>
            </a:r>
            <a:r>
              <a:rPr lang="en-US" sz="1020" dirty="0" smtClean="0">
                <a:solidFill>
                  <a:srgbClr val="FFFFFF"/>
                </a:solidFill>
                <a:latin typeface="Tahoma" pitchFamily="32" charset="0"/>
              </a:rPr>
              <a:t>2015 U.S. Education Delivery Institute</a:t>
            </a:r>
            <a:endParaRPr lang="en-US" sz="1020" dirty="0">
              <a:solidFill>
                <a:srgbClr val="FFFFFF"/>
              </a:solidFill>
              <a:latin typeface="Tahoma" pitchFamily="32" charset="0"/>
            </a:endParaRP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160742" y="1146692"/>
            <a:ext cx="8754660" cy="25122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632" baseline="0">
                <a:latin typeface="Tahoma" pitchFamily="34" charset="0"/>
              </a:defRPr>
            </a:lvl1pPr>
            <a:lvl2pPr marL="181371" indent="-181371">
              <a:lnSpc>
                <a:spcPct val="100000"/>
              </a:lnSpc>
              <a:spcBef>
                <a:spcPts val="392"/>
              </a:spcBef>
              <a:spcAft>
                <a:spcPts val="0"/>
              </a:spcAft>
              <a:buClr>
                <a:schemeClr val="tx2"/>
              </a:buClr>
              <a:buSzPct val="125000"/>
              <a:buFont typeface="Tahoma" pitchFamily="34" charset="0"/>
              <a:buChar char="▪"/>
              <a:defRPr sz="1632" baseline="0">
                <a:latin typeface="Tahoma" pitchFamily="34" charset="0"/>
              </a:defRPr>
            </a:lvl2pPr>
            <a:lvl3pPr marL="472860" indent="-291490">
              <a:lnSpc>
                <a:spcPct val="100000"/>
              </a:lnSpc>
              <a:spcBef>
                <a:spcPts val="392"/>
              </a:spcBef>
              <a:spcAft>
                <a:spcPts val="0"/>
              </a:spcAft>
              <a:buClr>
                <a:schemeClr val="tx2"/>
              </a:buClr>
              <a:buSzPct val="120000"/>
              <a:buFont typeface="Tahoma" pitchFamily="34" charset="0"/>
              <a:buChar char="–"/>
              <a:defRPr sz="1632" baseline="0">
                <a:latin typeface="Tahoma" pitchFamily="34" charset="0"/>
              </a:defRPr>
            </a:lvl3pPr>
            <a:lvl4pPr marL="639657" indent="-166797">
              <a:lnSpc>
                <a:spcPct val="100000"/>
              </a:lnSpc>
              <a:spcBef>
                <a:spcPts val="392"/>
              </a:spcBef>
              <a:spcAft>
                <a:spcPts val="0"/>
              </a:spcAft>
              <a:buClr>
                <a:schemeClr val="tx2"/>
              </a:buClr>
              <a:buSzPct val="120000"/>
              <a:buFont typeface="Tahoma" pitchFamily="34" charset="0"/>
              <a:buChar char="▫"/>
              <a:defRPr sz="1632" baseline="0">
                <a:latin typeface="Tahoma" pitchFamily="34" charset="0"/>
              </a:defRPr>
            </a:lvl4pPr>
            <a:lvl5pPr marL="751394" indent="-111738">
              <a:lnSpc>
                <a:spcPct val="100000"/>
              </a:lnSpc>
              <a:spcBef>
                <a:spcPts val="392"/>
              </a:spcBef>
              <a:spcAft>
                <a:spcPts val="0"/>
              </a:spcAft>
              <a:buClr>
                <a:schemeClr val="tx2"/>
              </a:buClr>
              <a:buSzPct val="89000"/>
              <a:buFont typeface="Tahoma" pitchFamily="34" charset="0"/>
              <a:buChar char="-"/>
              <a:defRPr sz="1632" baseline="0">
                <a:latin typeface="Tahoma" pitchFamily="34" charset="0"/>
              </a:defRPr>
            </a:lvl5pPr>
          </a:lstStyle>
          <a:p>
            <a:pPr lvl="0"/>
            <a:r>
              <a:rPr lang="en-US" dirty="0" smtClean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2596840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3429000"/>
            <a:ext cx="8208912" cy="1008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00329B"/>
                </a:solidFill>
              </a14:hiddenFill>
            </a:ext>
          </a:extLst>
        </p:spPr>
        <p:txBody>
          <a:bodyPr lIns="72000" tIns="0" rIns="72000" bIns="0" anchor="b">
            <a:normAutofit/>
          </a:bodyPr>
          <a:lstStyle>
            <a:lvl1pPr algn="r">
              <a:spcBef>
                <a:spcPts val="300"/>
              </a:spcBef>
              <a:defRPr sz="2600" cap="all" baseline="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ZA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585688"/>
            <a:ext cx="9144000" cy="493486"/>
          </a:xfrm>
          <a:prstGeom prst="rect">
            <a:avLst/>
          </a:prstGeom>
        </p:spPr>
      </p:pic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467544" y="4532528"/>
            <a:ext cx="8208912" cy="508552"/>
          </a:xfrm>
        </p:spPr>
        <p:txBody>
          <a:bodyPr lIns="72000" tIns="0" rIns="72000" bIns="0" anchor="ctr">
            <a:normAutofit/>
          </a:bodyPr>
          <a:lstStyle>
            <a:lvl1pPr marL="0" indent="0" algn="r">
              <a:buNone/>
              <a:defRPr sz="20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 dirty="0"/>
          </a:p>
        </p:txBody>
      </p:sp>
      <p:sp>
        <p:nvSpPr>
          <p:cNvPr id="15" name="Date Placeholder 11"/>
          <p:cNvSpPr>
            <a:spLocks noGrp="1"/>
          </p:cNvSpPr>
          <p:nvPr>
            <p:ph type="dt" sz="half" idx="2"/>
          </p:nvPr>
        </p:nvSpPr>
        <p:spPr>
          <a:xfrm>
            <a:off x="7164288" y="5398045"/>
            <a:ext cx="15121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3635548" y="5398045"/>
            <a:ext cx="1584176" cy="365125"/>
          </a:xfrm>
        </p:spPr>
        <p:txBody>
          <a:bodyPr>
            <a:normAutofit/>
          </a:bodyPr>
          <a:lstStyle>
            <a:lvl1pPr algn="r"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Location   |</a:t>
            </a:r>
            <a:endParaRPr lang="en-GB" dirty="0"/>
          </a:p>
        </p:txBody>
      </p:sp>
      <p:sp>
        <p:nvSpPr>
          <p:cNvPr id="18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5220072" y="5398045"/>
            <a:ext cx="1944216" cy="365125"/>
          </a:xfrm>
        </p:spPr>
        <p:txBody>
          <a:bodyPr>
            <a:normAutofit/>
          </a:bodyPr>
          <a:lstStyle>
            <a:lvl1pPr algn="r">
              <a:defRPr sz="12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Initial. Surname  |</a:t>
            </a:r>
            <a:endParaRPr lang="en-GB" dirty="0"/>
          </a:p>
        </p:txBody>
      </p:sp>
      <p:pic>
        <p:nvPicPr>
          <p:cNvPr id="16" name="Picture 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01" y="382084"/>
            <a:ext cx="5400600" cy="1576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7343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none">
            <a:no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95275" y="1196752"/>
            <a:ext cx="8597205" cy="48960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983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 wrap="none">
            <a:no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95275" y="1196752"/>
            <a:ext cx="4060701" cy="4896073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831779" y="1196752"/>
            <a:ext cx="4060701" cy="4896073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3690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none">
            <a:no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796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95275" y="1412776"/>
            <a:ext cx="8597205" cy="468004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769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295275" y="1412776"/>
            <a:ext cx="4060701" cy="4680049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831779" y="1412776"/>
            <a:ext cx="4060701" cy="4680049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8305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300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95275" y="5681848"/>
            <a:ext cx="8597205" cy="409469"/>
          </a:xfrm>
        </p:spPr>
        <p:txBody>
          <a:bodyPr bIns="0" anchor="b">
            <a:noAutofit/>
          </a:bodyPr>
          <a:lstStyle>
            <a:lvl1pPr>
              <a:spcBef>
                <a:spcPts val="0"/>
              </a:spcBef>
              <a:defRPr sz="800" b="0"/>
            </a:lvl1pPr>
          </a:lstStyle>
          <a:p>
            <a:pPr lvl="0"/>
            <a:r>
              <a:rPr lang="en-US" dirty="0" smtClean="0"/>
              <a:t>Source: Xxx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295275" y="1196752"/>
            <a:ext cx="8597205" cy="44870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955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Content and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95275" y="5681848"/>
            <a:ext cx="8597205" cy="409469"/>
          </a:xfrm>
        </p:spPr>
        <p:txBody>
          <a:bodyPr bIns="0" anchor="b">
            <a:noAutofit/>
          </a:bodyPr>
          <a:lstStyle>
            <a:lvl1pPr>
              <a:spcBef>
                <a:spcPts val="0"/>
              </a:spcBef>
              <a:defRPr sz="800" b="0"/>
            </a:lvl1pPr>
          </a:lstStyle>
          <a:p>
            <a:pPr lvl="0"/>
            <a:r>
              <a:rPr lang="en-US" dirty="0" smtClean="0"/>
              <a:t>Source: Xxx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295275" y="1196752"/>
            <a:ext cx="4060701" cy="4487075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831779" y="1196752"/>
            <a:ext cx="4060701" cy="4487075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0473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 and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/>
              <a:t>Premier Stocktake</a:t>
            </a:r>
            <a:endParaRPr lang="en-GB" dirty="0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95275" y="5681848"/>
            <a:ext cx="8597205" cy="409469"/>
          </a:xfrm>
        </p:spPr>
        <p:txBody>
          <a:bodyPr bIns="0" anchor="b">
            <a:noAutofit/>
          </a:bodyPr>
          <a:lstStyle>
            <a:lvl1pPr>
              <a:spcBef>
                <a:spcPts val="0"/>
              </a:spcBef>
              <a:defRPr sz="800" b="0"/>
            </a:lvl1pPr>
          </a:lstStyle>
          <a:p>
            <a:pPr lvl="0"/>
            <a:r>
              <a:rPr lang="en-US" dirty="0" smtClean="0"/>
              <a:t>Source: Xxx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295275" y="1412777"/>
            <a:ext cx="8597205" cy="4271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1479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95275" y="5681848"/>
            <a:ext cx="8597205" cy="409469"/>
          </a:xfrm>
        </p:spPr>
        <p:txBody>
          <a:bodyPr bIns="0" anchor="b">
            <a:noAutofit/>
          </a:bodyPr>
          <a:lstStyle>
            <a:lvl1pPr>
              <a:spcBef>
                <a:spcPts val="0"/>
              </a:spcBef>
              <a:defRPr sz="800" b="0"/>
            </a:lvl1pPr>
          </a:lstStyle>
          <a:p>
            <a:pPr lvl="0"/>
            <a:r>
              <a:rPr lang="en-US" dirty="0" smtClean="0"/>
              <a:t>Source: Xxx</a:t>
            </a:r>
          </a:p>
        </p:txBody>
      </p:sp>
    </p:spTree>
    <p:extLst>
      <p:ext uri="{BB962C8B-B14F-4D97-AF65-F5344CB8AC3E}">
        <p14:creationId xmlns:p14="http://schemas.microsoft.com/office/powerpoint/2010/main" val="1688913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 and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95275" y="5681848"/>
            <a:ext cx="8597205" cy="409469"/>
          </a:xfrm>
        </p:spPr>
        <p:txBody>
          <a:bodyPr bIns="0" anchor="b">
            <a:noAutofit/>
          </a:bodyPr>
          <a:lstStyle>
            <a:lvl1pPr>
              <a:spcBef>
                <a:spcPts val="0"/>
              </a:spcBef>
              <a:defRPr sz="800" b="0"/>
            </a:lvl1pPr>
          </a:lstStyle>
          <a:p>
            <a:pPr lvl="0"/>
            <a:r>
              <a:rPr lang="en-US" dirty="0" smtClean="0"/>
              <a:t>Source: Xxx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295275" y="1412777"/>
            <a:ext cx="8597205" cy="4271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96639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Subtitle, Content and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295275" y="1412776"/>
            <a:ext cx="4060701" cy="4281441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95275" y="5681848"/>
            <a:ext cx="8597205" cy="409469"/>
          </a:xfrm>
        </p:spPr>
        <p:txBody>
          <a:bodyPr bIns="0" anchor="b">
            <a:noAutofit/>
          </a:bodyPr>
          <a:lstStyle>
            <a:lvl1pPr>
              <a:spcBef>
                <a:spcPts val="0"/>
              </a:spcBef>
              <a:defRPr sz="800" b="0"/>
            </a:lvl1pPr>
          </a:lstStyle>
          <a:p>
            <a:pPr lvl="0"/>
            <a:r>
              <a:rPr lang="en-US" dirty="0" smtClean="0"/>
              <a:t>Source: Xxx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831779" y="1412776"/>
            <a:ext cx="4060701" cy="4281441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0641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95275" y="5681848"/>
            <a:ext cx="8597205" cy="409469"/>
          </a:xfrm>
        </p:spPr>
        <p:txBody>
          <a:bodyPr bIns="0" anchor="b">
            <a:noAutofit/>
          </a:bodyPr>
          <a:lstStyle>
            <a:lvl1pPr>
              <a:spcBef>
                <a:spcPts val="0"/>
              </a:spcBef>
              <a:defRPr sz="800" b="0"/>
            </a:lvl1pPr>
          </a:lstStyle>
          <a:p>
            <a:pPr lvl="0"/>
            <a:r>
              <a:rPr lang="en-US" dirty="0" smtClean="0"/>
              <a:t>Source: Xxx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4212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11188" y="2276872"/>
            <a:ext cx="8281291" cy="936625"/>
          </a:xfrm>
          <a:prstGeom prst="rect">
            <a:avLst/>
          </a:prstGeom>
          <a:solidFill>
            <a:schemeClr val="tx2"/>
          </a:solidFill>
        </p:spPr>
        <p:txBody>
          <a:bodyPr anchor="ctr">
            <a:normAutofit/>
          </a:bodyPr>
          <a:lstStyle>
            <a:lvl1pPr>
              <a:defRPr sz="3200" b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 smtClean="0"/>
              <a:t>Divider Theme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150" y="5516880"/>
            <a:ext cx="9086850" cy="170799"/>
          </a:xfrm>
          <a:prstGeom prst="rect">
            <a:avLst/>
          </a:prstGeom>
        </p:spPr>
      </p:pic>
      <p:pic>
        <p:nvPicPr>
          <p:cNvPr id="12" name="Picture 107" descr="C:\Users\Conny\Desktop\WCG\WCG - Logo\PNG\Logos blue\WCG - Logo - General - Blue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849" y="6149078"/>
            <a:ext cx="1109368" cy="34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2756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323850" y="1412775"/>
            <a:ext cx="2908573" cy="4680049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3448447" y="1412776"/>
            <a:ext cx="5472608" cy="4680049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72851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6516216" y="1412776"/>
            <a:ext cx="2404517" cy="468004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323850" y="1412777"/>
            <a:ext cx="6004917" cy="468004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732192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290287" y="1412776"/>
            <a:ext cx="3921674" cy="187220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4999381" y="1412776"/>
            <a:ext cx="3921674" cy="187220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323850" y="3532181"/>
            <a:ext cx="8597205" cy="2551450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742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290287" y="3645024"/>
            <a:ext cx="3921674" cy="2304256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4999381" y="3645024"/>
            <a:ext cx="3921674" cy="2304256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323850" y="1412776"/>
            <a:ext cx="8597205" cy="2143224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6135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290287" y="3645024"/>
            <a:ext cx="2625529" cy="2304256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3292907" y="3645024"/>
            <a:ext cx="2625529" cy="2304256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6295526" y="3645024"/>
            <a:ext cx="2625529" cy="2304256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323850" y="1412776"/>
            <a:ext cx="8597205" cy="2143224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08567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Subtitle, Content and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/>
              <a:t>Premier Stocktake</a:t>
            </a:r>
            <a:endParaRPr lang="en-GB" dirty="0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295275" y="1412776"/>
            <a:ext cx="4060701" cy="4281441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95275" y="5681848"/>
            <a:ext cx="8597205" cy="409469"/>
          </a:xfrm>
        </p:spPr>
        <p:txBody>
          <a:bodyPr bIns="0" anchor="b">
            <a:noAutofit/>
          </a:bodyPr>
          <a:lstStyle>
            <a:lvl1pPr>
              <a:spcBef>
                <a:spcPts val="0"/>
              </a:spcBef>
              <a:defRPr sz="800" b="0"/>
            </a:lvl1pPr>
          </a:lstStyle>
          <a:p>
            <a:pPr lvl="0"/>
            <a:r>
              <a:rPr lang="en-US" dirty="0" smtClean="0"/>
              <a:t>Source: Xxx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831779" y="1412776"/>
            <a:ext cx="4060701" cy="4281441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7700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290287" y="1412776"/>
            <a:ext cx="2625529" cy="2160240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3292907" y="1412776"/>
            <a:ext cx="2625529" cy="2160240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6295526" y="1412776"/>
            <a:ext cx="2625529" cy="2160240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20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323850" y="3703287"/>
            <a:ext cx="8597205" cy="2380344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52285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323850" y="1412776"/>
            <a:ext cx="2908573" cy="151216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323850" y="2975180"/>
            <a:ext cx="2908573" cy="151216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323850" y="4537584"/>
            <a:ext cx="2908573" cy="154109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3448447" y="1412776"/>
            <a:ext cx="5472608" cy="4664677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693723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Layout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6012482" y="1412776"/>
            <a:ext cx="2908573" cy="151216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6012482" y="2976533"/>
            <a:ext cx="2908573" cy="151216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6012482" y="4540289"/>
            <a:ext cx="2908573" cy="1548783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323850" y="1412777"/>
            <a:ext cx="5553983" cy="4665905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883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ack Slide &quot;Thank You&quot;">
    <p:bg>
      <p:bgPr>
        <a:solidFill>
          <a:srgbClr val="00329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 userDrawn="1"/>
        </p:nvGrpSpPr>
        <p:grpSpPr>
          <a:xfrm>
            <a:off x="2185076" y="1790072"/>
            <a:ext cx="4752528" cy="2880320"/>
            <a:chOff x="3635896" y="3356992"/>
            <a:chExt cx="4752528" cy="288032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" name="Rectangle 1"/>
            <p:cNvSpPr/>
            <p:nvPr userDrawn="1"/>
          </p:nvSpPr>
          <p:spPr>
            <a:xfrm>
              <a:off x="3635896" y="3356992"/>
              <a:ext cx="4752528" cy="2880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pic>
          <p:nvPicPr>
            <p:cNvPr id="11" name="Picture 10"/>
            <p:cNvPicPr>
              <a:picLocks noChangeAspect="1"/>
            </p:cNvPicPr>
            <p:nvPr userDrawn="1">
              <p:custDataLst>
                <p:tags r:id="rId1"/>
              </p:custDataLst>
            </p:nvPr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125978" y="4761028"/>
              <a:ext cx="4262446" cy="334548"/>
            </a:xfrm>
            <a:prstGeom prst="rect">
              <a:avLst/>
            </a:prstGeom>
          </p:spPr>
        </p:pic>
      </p:grpSp>
      <p:sp>
        <p:nvSpPr>
          <p:cNvPr id="12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2834997" y="2696461"/>
            <a:ext cx="3897243" cy="266322"/>
          </a:xfrm>
        </p:spPr>
        <p:txBody>
          <a:bodyPr lIns="36000" rIns="36000" anchor="ctr">
            <a:noAutofit/>
          </a:bodyPr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Name Surname</a:t>
            </a:r>
            <a:endParaRPr lang="en-GB" dirty="0"/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834997" y="2963910"/>
            <a:ext cx="3897243" cy="266322"/>
          </a:xfrm>
        </p:spPr>
        <p:txBody>
          <a:bodyPr lIns="36000" rIns="36000" anchor="ctr">
            <a:noAutofit/>
          </a:bodyPr>
          <a:lstStyle>
            <a:lvl1pPr>
              <a:defRPr sz="11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Directory</a:t>
            </a:r>
            <a:endParaRPr lang="en-GB" dirty="0"/>
          </a:p>
        </p:txBody>
      </p:sp>
      <p:sp>
        <p:nvSpPr>
          <p:cNvPr id="14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184680" y="3494035"/>
            <a:ext cx="1440160" cy="266322"/>
          </a:xfrm>
        </p:spPr>
        <p:txBody>
          <a:bodyPr lIns="36000" rIns="36000" anchor="ctr">
            <a:noAutofit/>
          </a:bodyPr>
          <a:lstStyle>
            <a:lvl1pPr>
              <a:defRPr sz="11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+27 (0)21 XXX XXXX</a:t>
            </a:r>
            <a:endParaRPr lang="en-GB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2834997" y="3497483"/>
            <a:ext cx="402674" cy="261610"/>
          </a:xfrm>
          <a:prstGeom prst="rect">
            <a:avLst/>
          </a:prstGeom>
        </p:spPr>
        <p:txBody>
          <a:bodyPr vert="horz" lIns="36000" tIns="72000" rIns="36000" bIns="72000" rtlCol="0" anchor="ctr">
            <a:noAutofit/>
          </a:bodyPr>
          <a:lstStyle/>
          <a:p>
            <a:pPr>
              <a:spcBef>
                <a:spcPts val="300"/>
              </a:spcBef>
              <a:buFont typeface="Arial" pitchFamily="34" charset="0"/>
              <a:buNone/>
            </a:pPr>
            <a:r>
              <a:rPr lang="en-GB" sz="1100" b="1" dirty="0" smtClean="0">
                <a:solidFill>
                  <a:srgbClr val="003399"/>
                </a:solidFill>
              </a:rPr>
              <a:t>Tel:</a:t>
            </a:r>
            <a:endParaRPr lang="en-GB" sz="1100" b="1" dirty="0">
              <a:solidFill>
                <a:srgbClr val="003399"/>
              </a:solidFill>
            </a:endParaRP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5130119" y="3494035"/>
            <a:ext cx="1440160" cy="266322"/>
          </a:xfrm>
        </p:spPr>
        <p:txBody>
          <a:bodyPr lIns="36000" rIns="36000" anchor="ctr">
            <a:noAutofit/>
          </a:bodyPr>
          <a:lstStyle>
            <a:lvl1pPr>
              <a:defRPr sz="11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+27 (0)21 XXX XXXX</a:t>
            </a:r>
            <a:endParaRPr lang="en-GB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4780436" y="3497483"/>
            <a:ext cx="402674" cy="261610"/>
          </a:xfrm>
          <a:prstGeom prst="rect">
            <a:avLst/>
          </a:prstGeom>
        </p:spPr>
        <p:txBody>
          <a:bodyPr vert="horz" lIns="36000" tIns="72000" rIns="36000" bIns="72000" rtlCol="0" anchor="ctr">
            <a:noAutofit/>
          </a:bodyPr>
          <a:lstStyle/>
          <a:p>
            <a:pPr>
              <a:spcBef>
                <a:spcPts val="300"/>
              </a:spcBef>
              <a:buFont typeface="Arial" pitchFamily="34" charset="0"/>
              <a:buNone/>
            </a:pPr>
            <a:r>
              <a:rPr lang="en-GB" sz="1100" b="1" dirty="0" smtClean="0">
                <a:solidFill>
                  <a:srgbClr val="003399"/>
                </a:solidFill>
              </a:rPr>
              <a:t>Fax:</a:t>
            </a:r>
            <a:endParaRPr lang="en-GB" sz="1100" b="1" dirty="0">
              <a:solidFill>
                <a:srgbClr val="003399"/>
              </a:solidFill>
            </a:endParaRPr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2834997" y="3768568"/>
            <a:ext cx="3734059" cy="266322"/>
          </a:xfrm>
        </p:spPr>
        <p:txBody>
          <a:bodyPr lIns="36000" rIns="36000" anchor="ctr">
            <a:noAutofit/>
          </a:bodyPr>
          <a:lstStyle>
            <a:lvl1pPr>
              <a:defRPr sz="11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Name.Surname@westerncape.gov.za</a:t>
            </a:r>
            <a:endParaRPr lang="en-GB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2834996" y="4043102"/>
            <a:ext cx="3734059" cy="261610"/>
          </a:xfrm>
          <a:prstGeom prst="rect">
            <a:avLst/>
          </a:prstGeom>
        </p:spPr>
        <p:txBody>
          <a:bodyPr vert="horz" lIns="36000" tIns="72000" rIns="36000" bIns="72000" rtlCol="0" anchor="ctr">
            <a:noAutofit/>
          </a:bodyPr>
          <a:lstStyle/>
          <a:p>
            <a:pPr>
              <a:spcBef>
                <a:spcPts val="300"/>
              </a:spcBef>
              <a:buFont typeface="Arial" pitchFamily="34" charset="0"/>
              <a:buNone/>
            </a:pPr>
            <a:r>
              <a:rPr lang="en-GB" sz="1100" b="1" dirty="0" smtClean="0">
                <a:solidFill>
                  <a:srgbClr val="003399"/>
                </a:solidFill>
              </a:rPr>
              <a:t>www.westerncape.gov.za</a:t>
            </a:r>
            <a:endParaRPr lang="en-GB" sz="1100" b="1" dirty="0">
              <a:solidFill>
                <a:srgbClr val="003399"/>
              </a:solidFill>
            </a:endParaRPr>
          </a:p>
        </p:txBody>
      </p:sp>
      <p:pic>
        <p:nvPicPr>
          <p:cNvPr id="21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026" y="1734838"/>
            <a:ext cx="2842836" cy="1082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295275" y="565701"/>
            <a:ext cx="24048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prstClr val="white"/>
                </a:solidFill>
              </a:rPr>
              <a:t>Contact Us</a:t>
            </a:r>
            <a:endParaRPr lang="en-GB" sz="2400" dirty="0">
              <a:solidFill>
                <a:prstClr val="white"/>
              </a:solidFill>
            </a:endParaRP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2834996" y="4333520"/>
            <a:ext cx="3349330" cy="266322"/>
          </a:xfrm>
        </p:spPr>
        <p:txBody>
          <a:bodyPr lIns="36000" rIns="36000" anchor="ctr">
            <a:noAutofit/>
          </a:bodyPr>
          <a:lstStyle>
            <a:lvl1pPr>
              <a:defRPr sz="11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ZA" dirty="0" smtClean="0"/>
              <a:t>Fill in your address</a:t>
            </a:r>
          </a:p>
        </p:txBody>
      </p:sp>
    </p:spTree>
    <p:extLst>
      <p:ext uri="{BB962C8B-B14F-4D97-AF65-F5344CB8AC3E}">
        <p14:creationId xmlns:p14="http://schemas.microsoft.com/office/powerpoint/2010/main" val="451070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Slide &quot;Thank You&quot;">
    <p:bg>
      <p:bgPr>
        <a:solidFill>
          <a:srgbClr val="00329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 userDrawn="1"/>
        </p:nvSpPr>
        <p:spPr>
          <a:xfrm>
            <a:off x="1763688" y="3861048"/>
            <a:ext cx="7200800" cy="1083419"/>
          </a:xfrm>
          <a:prstGeom prst="rect">
            <a:avLst/>
          </a:prstGeom>
        </p:spPr>
        <p:txBody>
          <a:bodyPr wrap="none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2400"/>
              </a:spcAft>
            </a:pPr>
            <a:r>
              <a:rPr lang="en-US" sz="3200" dirty="0" smtClean="0">
                <a:solidFill>
                  <a:prstClr val="white"/>
                </a:solidFill>
                <a:cs typeface="Century Gothic"/>
              </a:rPr>
              <a:t>Thank you</a:t>
            </a:r>
            <a:endParaRPr lang="en-US" sz="3200" dirty="0">
              <a:solidFill>
                <a:prstClr val="white"/>
              </a:solidFill>
              <a:cs typeface="Century Gothic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3223800"/>
            <a:ext cx="9144000" cy="246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124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10 Nov 2010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998F86"/>
                </a:solidFill>
              </a:rPr>
              <a:t>Artisan Development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94032-AF3F-446C-99A9-4D7094B0CF70}" type="slidenum">
              <a:rPr lang="en-US">
                <a:solidFill>
                  <a:srgbClr val="003399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307413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3429000"/>
            <a:ext cx="8208912" cy="1008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00329B"/>
                </a:solidFill>
              </a14:hiddenFill>
            </a:ext>
          </a:extLst>
        </p:spPr>
        <p:txBody>
          <a:bodyPr lIns="72000" tIns="0" rIns="72000" bIns="0" anchor="b">
            <a:normAutofit/>
          </a:bodyPr>
          <a:lstStyle>
            <a:lvl1pPr algn="r">
              <a:spcBef>
                <a:spcPts val="300"/>
              </a:spcBef>
              <a:defRPr sz="2600" cap="all" baseline="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ZA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585688"/>
            <a:ext cx="9144000" cy="493486"/>
          </a:xfrm>
          <a:prstGeom prst="rect">
            <a:avLst/>
          </a:prstGeom>
        </p:spPr>
      </p:pic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467544" y="4532528"/>
            <a:ext cx="8208912" cy="508552"/>
          </a:xfrm>
        </p:spPr>
        <p:txBody>
          <a:bodyPr lIns="72000" tIns="0" rIns="72000" bIns="0" anchor="ctr">
            <a:normAutofit/>
          </a:bodyPr>
          <a:lstStyle>
            <a:lvl1pPr marL="0" indent="0" algn="r">
              <a:buNone/>
              <a:defRPr sz="20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 dirty="0"/>
          </a:p>
        </p:txBody>
      </p:sp>
      <p:sp>
        <p:nvSpPr>
          <p:cNvPr id="15" name="Date Placeholder 11"/>
          <p:cNvSpPr>
            <a:spLocks noGrp="1"/>
          </p:cNvSpPr>
          <p:nvPr>
            <p:ph type="dt" sz="half" idx="2"/>
          </p:nvPr>
        </p:nvSpPr>
        <p:spPr>
          <a:xfrm>
            <a:off x="7164288" y="5398045"/>
            <a:ext cx="15121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3635548" y="5398045"/>
            <a:ext cx="1584176" cy="365125"/>
          </a:xfrm>
        </p:spPr>
        <p:txBody>
          <a:bodyPr>
            <a:normAutofit/>
          </a:bodyPr>
          <a:lstStyle>
            <a:lvl1pPr algn="r"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Location   |</a:t>
            </a:r>
            <a:endParaRPr lang="en-GB" dirty="0"/>
          </a:p>
        </p:txBody>
      </p:sp>
      <p:sp>
        <p:nvSpPr>
          <p:cNvPr id="18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5220072" y="5398045"/>
            <a:ext cx="1944216" cy="365125"/>
          </a:xfrm>
        </p:spPr>
        <p:txBody>
          <a:bodyPr>
            <a:normAutofit/>
          </a:bodyPr>
          <a:lstStyle>
            <a:lvl1pPr algn="r">
              <a:defRPr sz="12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Initial. Surname  |</a:t>
            </a:r>
            <a:endParaRPr lang="en-GB" dirty="0"/>
          </a:p>
        </p:txBody>
      </p:sp>
      <p:pic>
        <p:nvPicPr>
          <p:cNvPr id="16" name="Picture 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01" y="382084"/>
            <a:ext cx="5400600" cy="1576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88287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none">
            <a:no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95275" y="1196752"/>
            <a:ext cx="8597205" cy="48960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13748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 wrap="none">
            <a:no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95275" y="1196752"/>
            <a:ext cx="4060701" cy="4896073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831779" y="1196752"/>
            <a:ext cx="4060701" cy="4896073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9130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none">
            <a:no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881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/>
              <a:t>Premier Stocktake</a:t>
            </a:r>
            <a:endParaRPr lang="en-GB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95275" y="5681848"/>
            <a:ext cx="8597205" cy="409469"/>
          </a:xfrm>
        </p:spPr>
        <p:txBody>
          <a:bodyPr bIns="0" anchor="b">
            <a:noAutofit/>
          </a:bodyPr>
          <a:lstStyle>
            <a:lvl1pPr>
              <a:spcBef>
                <a:spcPts val="0"/>
              </a:spcBef>
              <a:defRPr sz="800" b="0"/>
            </a:lvl1pPr>
          </a:lstStyle>
          <a:p>
            <a:pPr lvl="0"/>
            <a:r>
              <a:rPr lang="en-US" dirty="0" smtClean="0"/>
              <a:t>Source: Xxx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47828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95275" y="1412776"/>
            <a:ext cx="8597205" cy="468004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0237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295275" y="1412776"/>
            <a:ext cx="4060701" cy="4680049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831779" y="1412776"/>
            <a:ext cx="4060701" cy="4680049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89303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036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95275" y="5681848"/>
            <a:ext cx="8597205" cy="409469"/>
          </a:xfrm>
        </p:spPr>
        <p:txBody>
          <a:bodyPr bIns="0" anchor="b">
            <a:noAutofit/>
          </a:bodyPr>
          <a:lstStyle>
            <a:lvl1pPr>
              <a:spcBef>
                <a:spcPts val="0"/>
              </a:spcBef>
              <a:defRPr sz="800" b="0"/>
            </a:lvl1pPr>
          </a:lstStyle>
          <a:p>
            <a:pPr lvl="0"/>
            <a:r>
              <a:rPr lang="en-US" dirty="0" smtClean="0"/>
              <a:t>Source: Xxx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295275" y="1196752"/>
            <a:ext cx="8597205" cy="44870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13797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Content and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95275" y="5681848"/>
            <a:ext cx="8597205" cy="409469"/>
          </a:xfrm>
        </p:spPr>
        <p:txBody>
          <a:bodyPr bIns="0" anchor="b">
            <a:noAutofit/>
          </a:bodyPr>
          <a:lstStyle>
            <a:lvl1pPr>
              <a:spcBef>
                <a:spcPts val="0"/>
              </a:spcBef>
              <a:defRPr sz="800" b="0"/>
            </a:lvl1pPr>
          </a:lstStyle>
          <a:p>
            <a:pPr lvl="0"/>
            <a:r>
              <a:rPr lang="en-US" dirty="0" smtClean="0"/>
              <a:t>Source: Xxx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295275" y="1196752"/>
            <a:ext cx="4060701" cy="4487075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831779" y="1196752"/>
            <a:ext cx="4060701" cy="4487075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4246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95275" y="5681848"/>
            <a:ext cx="8597205" cy="409469"/>
          </a:xfrm>
        </p:spPr>
        <p:txBody>
          <a:bodyPr bIns="0" anchor="b">
            <a:noAutofit/>
          </a:bodyPr>
          <a:lstStyle>
            <a:lvl1pPr>
              <a:spcBef>
                <a:spcPts val="0"/>
              </a:spcBef>
              <a:defRPr sz="800" b="0"/>
            </a:lvl1pPr>
          </a:lstStyle>
          <a:p>
            <a:pPr lvl="0"/>
            <a:r>
              <a:rPr lang="en-US" dirty="0" smtClean="0"/>
              <a:t>Source: Xxx</a:t>
            </a:r>
          </a:p>
        </p:txBody>
      </p:sp>
    </p:spTree>
    <p:extLst>
      <p:ext uri="{BB962C8B-B14F-4D97-AF65-F5344CB8AC3E}">
        <p14:creationId xmlns:p14="http://schemas.microsoft.com/office/powerpoint/2010/main" val="25821985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 and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95275" y="5681848"/>
            <a:ext cx="8597205" cy="409469"/>
          </a:xfrm>
        </p:spPr>
        <p:txBody>
          <a:bodyPr bIns="0" anchor="b">
            <a:noAutofit/>
          </a:bodyPr>
          <a:lstStyle>
            <a:lvl1pPr>
              <a:spcBef>
                <a:spcPts val="0"/>
              </a:spcBef>
              <a:defRPr sz="800" b="0"/>
            </a:lvl1pPr>
          </a:lstStyle>
          <a:p>
            <a:pPr lvl="0"/>
            <a:r>
              <a:rPr lang="en-US" dirty="0" smtClean="0"/>
              <a:t>Source: Xxx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295275" y="1412777"/>
            <a:ext cx="8597205" cy="4271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3786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Subtitle, Content and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295275" y="1412776"/>
            <a:ext cx="4060701" cy="4281441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95275" y="5681848"/>
            <a:ext cx="8597205" cy="409469"/>
          </a:xfrm>
        </p:spPr>
        <p:txBody>
          <a:bodyPr bIns="0" anchor="b">
            <a:noAutofit/>
          </a:bodyPr>
          <a:lstStyle>
            <a:lvl1pPr>
              <a:spcBef>
                <a:spcPts val="0"/>
              </a:spcBef>
              <a:defRPr sz="800" b="0"/>
            </a:lvl1pPr>
          </a:lstStyle>
          <a:p>
            <a:pPr lvl="0"/>
            <a:r>
              <a:rPr lang="en-US" dirty="0" smtClean="0"/>
              <a:t>Source: Xxx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831779" y="1412776"/>
            <a:ext cx="4060701" cy="4281441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416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95275" y="5681848"/>
            <a:ext cx="8597205" cy="409469"/>
          </a:xfrm>
        </p:spPr>
        <p:txBody>
          <a:bodyPr bIns="0" anchor="b">
            <a:noAutofit/>
          </a:bodyPr>
          <a:lstStyle>
            <a:lvl1pPr>
              <a:spcBef>
                <a:spcPts val="0"/>
              </a:spcBef>
              <a:defRPr sz="800" b="0"/>
            </a:lvl1pPr>
          </a:lstStyle>
          <a:p>
            <a:pPr lvl="0"/>
            <a:r>
              <a:rPr lang="en-US" dirty="0" smtClean="0"/>
              <a:t>Source: Xxx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38412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11188" y="2276872"/>
            <a:ext cx="8281291" cy="936625"/>
          </a:xfrm>
          <a:prstGeom prst="rect">
            <a:avLst/>
          </a:prstGeom>
          <a:solidFill>
            <a:schemeClr val="tx2"/>
          </a:solidFill>
        </p:spPr>
        <p:txBody>
          <a:bodyPr anchor="ctr">
            <a:normAutofit/>
          </a:bodyPr>
          <a:lstStyle>
            <a:lvl1pPr>
              <a:defRPr sz="3200" b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 smtClean="0"/>
              <a:t>Divider Theme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150" y="5516880"/>
            <a:ext cx="9086850" cy="170799"/>
          </a:xfrm>
          <a:prstGeom prst="rect">
            <a:avLst/>
          </a:prstGeom>
        </p:spPr>
      </p:pic>
      <p:pic>
        <p:nvPicPr>
          <p:cNvPr id="12" name="Picture 107" descr="C:\Users\Conny\Desktop\WCG\WCG - Logo\PNG\Logos blue\WCG - Logo - General - Blue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849" y="6149078"/>
            <a:ext cx="1109368" cy="34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0912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11188" y="2276872"/>
            <a:ext cx="8281291" cy="936625"/>
          </a:xfrm>
          <a:prstGeom prst="rect">
            <a:avLst/>
          </a:prstGeom>
          <a:solidFill>
            <a:schemeClr val="tx2"/>
          </a:solidFill>
        </p:spPr>
        <p:txBody>
          <a:bodyPr anchor="ctr">
            <a:normAutofit/>
          </a:bodyPr>
          <a:lstStyle>
            <a:lvl1pPr>
              <a:defRPr sz="3200" b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 smtClean="0"/>
              <a:t>Divider Theme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150" y="5516880"/>
            <a:ext cx="9086850" cy="170799"/>
          </a:xfrm>
          <a:prstGeom prst="rect">
            <a:avLst/>
          </a:prstGeom>
        </p:spPr>
      </p:pic>
      <p:pic>
        <p:nvPicPr>
          <p:cNvPr id="12" name="Picture 107" descr="C:\Users\Conny\Desktop\WCG\WCG - Logo\PNG\Logos blue\WCG - Logo - General - Blue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849" y="6149078"/>
            <a:ext cx="1109368" cy="34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9545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323850" y="1412775"/>
            <a:ext cx="2908573" cy="4680049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3448447" y="1412776"/>
            <a:ext cx="5472608" cy="4680049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27090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6516216" y="1412776"/>
            <a:ext cx="2404517" cy="468004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323850" y="1412777"/>
            <a:ext cx="6004917" cy="468004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4895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290287" y="1412776"/>
            <a:ext cx="3921674" cy="187220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4999381" y="1412776"/>
            <a:ext cx="3921674" cy="187220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323850" y="3532181"/>
            <a:ext cx="8597205" cy="2551450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6621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290287" y="3645024"/>
            <a:ext cx="3921674" cy="2304256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4999381" y="3645024"/>
            <a:ext cx="3921674" cy="2304256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323850" y="1412776"/>
            <a:ext cx="8597205" cy="2143224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4164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290287" y="3645024"/>
            <a:ext cx="2625529" cy="2304256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3292907" y="3645024"/>
            <a:ext cx="2625529" cy="2304256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6295526" y="3645024"/>
            <a:ext cx="2625529" cy="2304256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323850" y="1412776"/>
            <a:ext cx="8597205" cy="2143224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591957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290287" y="1412776"/>
            <a:ext cx="2625529" cy="2160240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3292907" y="1412776"/>
            <a:ext cx="2625529" cy="2160240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6295526" y="1412776"/>
            <a:ext cx="2625529" cy="2160240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20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323850" y="3703287"/>
            <a:ext cx="8597205" cy="2380344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08080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323850" y="1412776"/>
            <a:ext cx="2908573" cy="151216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323850" y="2975180"/>
            <a:ext cx="2908573" cy="151216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323850" y="4537584"/>
            <a:ext cx="2908573" cy="154109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3448447" y="1412776"/>
            <a:ext cx="5472608" cy="4664677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81018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Layout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6012482" y="1412776"/>
            <a:ext cx="2908573" cy="151216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6012482" y="2976533"/>
            <a:ext cx="2908573" cy="151216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6012482" y="4540289"/>
            <a:ext cx="2908573" cy="1548783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323850" y="1412777"/>
            <a:ext cx="5553983" cy="4665905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0047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ack Slide &quot;Thank You&quot;">
    <p:bg>
      <p:bgPr>
        <a:solidFill>
          <a:srgbClr val="00329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 userDrawn="1"/>
        </p:nvGrpSpPr>
        <p:grpSpPr>
          <a:xfrm>
            <a:off x="2185076" y="1790072"/>
            <a:ext cx="4752528" cy="2880320"/>
            <a:chOff x="3635896" y="3356992"/>
            <a:chExt cx="4752528" cy="288032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" name="Rectangle 1"/>
            <p:cNvSpPr/>
            <p:nvPr userDrawn="1"/>
          </p:nvSpPr>
          <p:spPr>
            <a:xfrm>
              <a:off x="3635896" y="3356992"/>
              <a:ext cx="4752528" cy="2880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pic>
          <p:nvPicPr>
            <p:cNvPr id="11" name="Picture 10"/>
            <p:cNvPicPr>
              <a:picLocks noChangeAspect="1"/>
            </p:cNvPicPr>
            <p:nvPr userDrawn="1">
              <p:custDataLst>
                <p:tags r:id="rId1"/>
              </p:custDataLst>
            </p:nvPr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125978" y="4761028"/>
              <a:ext cx="4262446" cy="334548"/>
            </a:xfrm>
            <a:prstGeom prst="rect">
              <a:avLst/>
            </a:prstGeom>
          </p:spPr>
        </p:pic>
      </p:grpSp>
      <p:sp>
        <p:nvSpPr>
          <p:cNvPr id="12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2834997" y="2696461"/>
            <a:ext cx="3897243" cy="266322"/>
          </a:xfrm>
        </p:spPr>
        <p:txBody>
          <a:bodyPr lIns="36000" rIns="36000" anchor="ctr">
            <a:noAutofit/>
          </a:bodyPr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Name Surname</a:t>
            </a:r>
            <a:endParaRPr lang="en-GB" dirty="0"/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834997" y="2963910"/>
            <a:ext cx="3897243" cy="266322"/>
          </a:xfrm>
        </p:spPr>
        <p:txBody>
          <a:bodyPr lIns="36000" rIns="36000" anchor="ctr">
            <a:noAutofit/>
          </a:bodyPr>
          <a:lstStyle>
            <a:lvl1pPr>
              <a:defRPr sz="11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Directory</a:t>
            </a:r>
            <a:endParaRPr lang="en-GB" dirty="0"/>
          </a:p>
        </p:txBody>
      </p:sp>
      <p:sp>
        <p:nvSpPr>
          <p:cNvPr id="14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184680" y="3494035"/>
            <a:ext cx="1440160" cy="266322"/>
          </a:xfrm>
        </p:spPr>
        <p:txBody>
          <a:bodyPr lIns="36000" rIns="36000" anchor="ctr">
            <a:noAutofit/>
          </a:bodyPr>
          <a:lstStyle>
            <a:lvl1pPr>
              <a:defRPr sz="11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+27 (0)21 XXX XXXX</a:t>
            </a:r>
            <a:endParaRPr lang="en-GB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2834997" y="3497483"/>
            <a:ext cx="402674" cy="261610"/>
          </a:xfrm>
          <a:prstGeom prst="rect">
            <a:avLst/>
          </a:prstGeom>
        </p:spPr>
        <p:txBody>
          <a:bodyPr vert="horz" lIns="36000" tIns="72000" rIns="36000" bIns="72000" rtlCol="0" anchor="ctr">
            <a:noAutofit/>
          </a:bodyPr>
          <a:lstStyle/>
          <a:p>
            <a:pPr>
              <a:spcBef>
                <a:spcPts val="300"/>
              </a:spcBef>
              <a:buFont typeface="Arial" pitchFamily="34" charset="0"/>
              <a:buNone/>
            </a:pPr>
            <a:r>
              <a:rPr lang="en-GB" sz="1100" b="1" dirty="0" smtClean="0">
                <a:solidFill>
                  <a:srgbClr val="003399"/>
                </a:solidFill>
              </a:rPr>
              <a:t>Tel:</a:t>
            </a:r>
            <a:endParaRPr lang="en-GB" sz="1100" b="1" dirty="0">
              <a:solidFill>
                <a:srgbClr val="003399"/>
              </a:solidFill>
            </a:endParaRP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5130119" y="3494035"/>
            <a:ext cx="1440160" cy="266322"/>
          </a:xfrm>
        </p:spPr>
        <p:txBody>
          <a:bodyPr lIns="36000" rIns="36000" anchor="ctr">
            <a:noAutofit/>
          </a:bodyPr>
          <a:lstStyle>
            <a:lvl1pPr>
              <a:defRPr sz="11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+27 (0)21 XXX XXXX</a:t>
            </a:r>
            <a:endParaRPr lang="en-GB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4780436" y="3497483"/>
            <a:ext cx="402674" cy="261610"/>
          </a:xfrm>
          <a:prstGeom prst="rect">
            <a:avLst/>
          </a:prstGeom>
        </p:spPr>
        <p:txBody>
          <a:bodyPr vert="horz" lIns="36000" tIns="72000" rIns="36000" bIns="72000" rtlCol="0" anchor="ctr">
            <a:noAutofit/>
          </a:bodyPr>
          <a:lstStyle/>
          <a:p>
            <a:pPr>
              <a:spcBef>
                <a:spcPts val="300"/>
              </a:spcBef>
              <a:buFont typeface="Arial" pitchFamily="34" charset="0"/>
              <a:buNone/>
            </a:pPr>
            <a:r>
              <a:rPr lang="en-GB" sz="1100" b="1" dirty="0" smtClean="0">
                <a:solidFill>
                  <a:srgbClr val="003399"/>
                </a:solidFill>
              </a:rPr>
              <a:t>Fax:</a:t>
            </a:r>
            <a:endParaRPr lang="en-GB" sz="1100" b="1" dirty="0">
              <a:solidFill>
                <a:srgbClr val="003399"/>
              </a:solidFill>
            </a:endParaRPr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2834997" y="3768568"/>
            <a:ext cx="3734059" cy="266322"/>
          </a:xfrm>
        </p:spPr>
        <p:txBody>
          <a:bodyPr lIns="36000" rIns="36000" anchor="ctr">
            <a:noAutofit/>
          </a:bodyPr>
          <a:lstStyle>
            <a:lvl1pPr>
              <a:defRPr sz="11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Name.Surname@westerncape.gov.za</a:t>
            </a:r>
            <a:endParaRPr lang="en-GB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2834996" y="4043102"/>
            <a:ext cx="3734059" cy="261610"/>
          </a:xfrm>
          <a:prstGeom prst="rect">
            <a:avLst/>
          </a:prstGeom>
        </p:spPr>
        <p:txBody>
          <a:bodyPr vert="horz" lIns="36000" tIns="72000" rIns="36000" bIns="72000" rtlCol="0" anchor="ctr">
            <a:noAutofit/>
          </a:bodyPr>
          <a:lstStyle/>
          <a:p>
            <a:pPr>
              <a:spcBef>
                <a:spcPts val="300"/>
              </a:spcBef>
              <a:buFont typeface="Arial" pitchFamily="34" charset="0"/>
              <a:buNone/>
            </a:pPr>
            <a:r>
              <a:rPr lang="en-GB" sz="1100" b="1" dirty="0" smtClean="0">
                <a:solidFill>
                  <a:srgbClr val="003399"/>
                </a:solidFill>
              </a:rPr>
              <a:t>www.westerncape.gov.za</a:t>
            </a:r>
            <a:endParaRPr lang="en-GB" sz="1100" b="1" dirty="0">
              <a:solidFill>
                <a:srgbClr val="003399"/>
              </a:solidFill>
            </a:endParaRPr>
          </a:p>
        </p:txBody>
      </p:sp>
      <p:pic>
        <p:nvPicPr>
          <p:cNvPr id="21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026" y="1734838"/>
            <a:ext cx="2842836" cy="1082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295275" y="565701"/>
            <a:ext cx="24048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prstClr val="white"/>
                </a:solidFill>
              </a:rPr>
              <a:t>Contact Us</a:t>
            </a:r>
            <a:endParaRPr lang="en-GB" sz="2400" dirty="0">
              <a:solidFill>
                <a:prstClr val="white"/>
              </a:solidFill>
            </a:endParaRP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2834996" y="4333520"/>
            <a:ext cx="3349330" cy="266322"/>
          </a:xfrm>
        </p:spPr>
        <p:txBody>
          <a:bodyPr lIns="36000" rIns="36000" anchor="ctr">
            <a:noAutofit/>
          </a:bodyPr>
          <a:lstStyle>
            <a:lvl1pPr>
              <a:defRPr sz="11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ZA" dirty="0" smtClean="0"/>
              <a:t>Fill in your address</a:t>
            </a:r>
          </a:p>
        </p:txBody>
      </p:sp>
    </p:spTree>
    <p:extLst>
      <p:ext uri="{BB962C8B-B14F-4D97-AF65-F5344CB8AC3E}">
        <p14:creationId xmlns:p14="http://schemas.microsoft.com/office/powerpoint/2010/main" val="11737717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Slide &quot;Thank You&quot;">
    <p:bg>
      <p:bgPr>
        <a:solidFill>
          <a:srgbClr val="00329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 userDrawn="1"/>
        </p:nvSpPr>
        <p:spPr>
          <a:xfrm>
            <a:off x="1763688" y="3861048"/>
            <a:ext cx="7200800" cy="1083419"/>
          </a:xfrm>
          <a:prstGeom prst="rect">
            <a:avLst/>
          </a:prstGeom>
        </p:spPr>
        <p:txBody>
          <a:bodyPr wrap="none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2400"/>
              </a:spcAft>
            </a:pPr>
            <a:r>
              <a:rPr lang="en-US" sz="3200" dirty="0" smtClean="0">
                <a:solidFill>
                  <a:prstClr val="white"/>
                </a:solidFill>
                <a:cs typeface="Century Gothic"/>
              </a:rPr>
              <a:t>Thank you</a:t>
            </a:r>
            <a:endParaRPr lang="en-US" sz="3200" dirty="0">
              <a:solidFill>
                <a:prstClr val="white"/>
              </a:solidFill>
              <a:cs typeface="Century Gothic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3223800"/>
            <a:ext cx="9144000" cy="246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920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/>
              <a:t>Premier Stocktake</a:t>
            </a:r>
            <a:endParaRPr lang="en-GB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323850" y="1412775"/>
            <a:ext cx="2908573" cy="4680049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3448447" y="1412776"/>
            <a:ext cx="5472608" cy="4680049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649385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10 Nov 2010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998F86"/>
                </a:solidFill>
              </a:rPr>
              <a:t>Artisan Development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94032-AF3F-446C-99A9-4D7094B0CF70}" type="slidenum">
              <a:rPr lang="en-US">
                <a:solidFill>
                  <a:srgbClr val="003399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366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/>
              <a:t>Premier Stocktake</a:t>
            </a:r>
            <a:endParaRPr lang="en-GB" dirty="0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6516216" y="1412776"/>
            <a:ext cx="2404517" cy="468004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323850" y="1412777"/>
            <a:ext cx="6004917" cy="468004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84032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/>
              <a:t>Premier Stocktake</a:t>
            </a:r>
            <a:endParaRPr lang="en-GB" dirty="0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290287" y="1412776"/>
            <a:ext cx="3921674" cy="187220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4999381" y="1412776"/>
            <a:ext cx="3921674" cy="187220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323850" y="3532181"/>
            <a:ext cx="8597205" cy="2551450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3179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/>
              <a:t>Premier Stocktake</a:t>
            </a:r>
            <a:endParaRPr lang="en-GB" dirty="0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290287" y="3645024"/>
            <a:ext cx="3921674" cy="2304256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4999381" y="3645024"/>
            <a:ext cx="3921674" cy="2304256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323850" y="1412776"/>
            <a:ext cx="8597205" cy="2143224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8938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/>
              <a:t>Premier Stocktake</a:t>
            </a:r>
            <a:endParaRPr lang="en-GB" dirty="0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290287" y="3645024"/>
            <a:ext cx="2625529" cy="2304256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3292907" y="3645024"/>
            <a:ext cx="2625529" cy="2304256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6295526" y="3645024"/>
            <a:ext cx="2625529" cy="2304256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323850" y="1412776"/>
            <a:ext cx="8597205" cy="2143224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070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none">
            <a:no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/>
              <a:t>Premier Stocktake</a:t>
            </a:r>
            <a:endParaRPr lang="en-GB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95275" y="1196752"/>
            <a:ext cx="8597205" cy="48960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836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/>
              <a:t>Premier Stocktake</a:t>
            </a:r>
            <a:endParaRPr lang="en-GB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290287" y="1412776"/>
            <a:ext cx="2625529" cy="2160240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3292907" y="1412776"/>
            <a:ext cx="2625529" cy="2160240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6295526" y="1412776"/>
            <a:ext cx="2625529" cy="2160240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20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323850" y="3703287"/>
            <a:ext cx="8597205" cy="2380344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5450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/>
              <a:t>Premier Stocktake</a:t>
            </a:r>
            <a:endParaRPr lang="en-GB" dirty="0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323850" y="1412776"/>
            <a:ext cx="2908573" cy="151216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323850" y="2975180"/>
            <a:ext cx="2908573" cy="151216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323850" y="4537584"/>
            <a:ext cx="2908573" cy="154109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3448447" y="1412776"/>
            <a:ext cx="5472608" cy="4664677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6080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Layout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/>
              <a:t>Premier Stocktake</a:t>
            </a:r>
            <a:endParaRPr lang="en-GB" dirty="0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6012482" y="1412776"/>
            <a:ext cx="2908573" cy="151216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6012482" y="2976533"/>
            <a:ext cx="2908573" cy="151216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6012482" y="4540289"/>
            <a:ext cx="2908573" cy="1548783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323850" y="1412777"/>
            <a:ext cx="5553983" cy="4665905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6863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ack Slide &quot;Thank You&quot;">
    <p:bg>
      <p:bgPr>
        <a:solidFill>
          <a:srgbClr val="00329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 userDrawn="1"/>
        </p:nvGrpSpPr>
        <p:grpSpPr>
          <a:xfrm>
            <a:off x="2185076" y="1790072"/>
            <a:ext cx="4752528" cy="2880320"/>
            <a:chOff x="3635896" y="3356992"/>
            <a:chExt cx="4752528" cy="288032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" name="Rectangle 1"/>
            <p:cNvSpPr/>
            <p:nvPr userDrawn="1"/>
          </p:nvSpPr>
          <p:spPr>
            <a:xfrm>
              <a:off x="3635896" y="3356992"/>
              <a:ext cx="4752528" cy="2880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1" name="Picture 10"/>
            <p:cNvPicPr>
              <a:picLocks noChangeAspect="1"/>
            </p:cNvPicPr>
            <p:nvPr userDrawn="1">
              <p:custDataLst>
                <p:tags r:id="rId1"/>
              </p:custDataLst>
            </p:nvPr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125978" y="4761028"/>
              <a:ext cx="4262446" cy="334548"/>
            </a:xfrm>
            <a:prstGeom prst="rect">
              <a:avLst/>
            </a:prstGeom>
          </p:spPr>
        </p:pic>
      </p:grpSp>
      <p:sp>
        <p:nvSpPr>
          <p:cNvPr id="12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2834997" y="2696461"/>
            <a:ext cx="3897243" cy="266322"/>
          </a:xfrm>
        </p:spPr>
        <p:txBody>
          <a:bodyPr lIns="36000" rIns="36000" anchor="ctr">
            <a:noAutofit/>
          </a:bodyPr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Name Surname</a:t>
            </a:r>
            <a:endParaRPr lang="en-GB" dirty="0"/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834997" y="2963910"/>
            <a:ext cx="3897243" cy="266322"/>
          </a:xfrm>
        </p:spPr>
        <p:txBody>
          <a:bodyPr lIns="36000" rIns="36000" anchor="ctr">
            <a:noAutofit/>
          </a:bodyPr>
          <a:lstStyle>
            <a:lvl1pPr>
              <a:defRPr sz="11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Directory</a:t>
            </a:r>
            <a:endParaRPr lang="en-GB" dirty="0"/>
          </a:p>
        </p:txBody>
      </p:sp>
      <p:sp>
        <p:nvSpPr>
          <p:cNvPr id="14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184680" y="3494035"/>
            <a:ext cx="1440160" cy="266322"/>
          </a:xfrm>
        </p:spPr>
        <p:txBody>
          <a:bodyPr lIns="36000" rIns="36000" anchor="ctr">
            <a:noAutofit/>
          </a:bodyPr>
          <a:lstStyle>
            <a:lvl1pPr>
              <a:defRPr sz="11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+27 (0)21 XXX XXXX</a:t>
            </a:r>
            <a:endParaRPr lang="en-GB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2834997" y="3497483"/>
            <a:ext cx="402674" cy="261610"/>
          </a:xfrm>
          <a:prstGeom prst="rect">
            <a:avLst/>
          </a:prstGeom>
        </p:spPr>
        <p:txBody>
          <a:bodyPr vert="horz" lIns="36000" tIns="72000" rIns="36000" bIns="72000" rtlCol="0" anchor="ctr">
            <a:noAutofit/>
          </a:bodyPr>
          <a:lstStyle/>
          <a:p>
            <a:pPr lvl="0" indent="0">
              <a:spcBef>
                <a:spcPts val="300"/>
              </a:spcBef>
              <a:buFont typeface="Arial" pitchFamily="34" charset="0"/>
              <a:buNone/>
            </a:pPr>
            <a:r>
              <a:rPr lang="en-GB" sz="1100" b="1" dirty="0" smtClean="0">
                <a:solidFill>
                  <a:schemeClr val="tx2"/>
                </a:solidFill>
                <a:latin typeface="Century Gothic" pitchFamily="34" charset="0"/>
              </a:rPr>
              <a:t>Tel:</a:t>
            </a:r>
            <a:endParaRPr lang="en-GB" sz="1100" b="1" dirty="0">
              <a:solidFill>
                <a:schemeClr val="tx2"/>
              </a:solidFill>
              <a:latin typeface="Century Gothic" pitchFamily="34" charset="0"/>
            </a:endParaRP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5130119" y="3494035"/>
            <a:ext cx="1440160" cy="266322"/>
          </a:xfrm>
        </p:spPr>
        <p:txBody>
          <a:bodyPr lIns="36000" rIns="36000" anchor="ctr">
            <a:noAutofit/>
          </a:bodyPr>
          <a:lstStyle>
            <a:lvl1pPr>
              <a:defRPr sz="11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+27 (0)21 XXX XXXX</a:t>
            </a:r>
            <a:endParaRPr lang="en-GB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4780436" y="3497483"/>
            <a:ext cx="402674" cy="261610"/>
          </a:xfrm>
          <a:prstGeom prst="rect">
            <a:avLst/>
          </a:prstGeom>
        </p:spPr>
        <p:txBody>
          <a:bodyPr vert="horz" lIns="36000" tIns="72000" rIns="36000" bIns="72000" rtlCol="0" anchor="ctr">
            <a:noAutofit/>
          </a:bodyPr>
          <a:lstStyle/>
          <a:p>
            <a:pPr lvl="0" indent="0">
              <a:spcBef>
                <a:spcPts val="300"/>
              </a:spcBef>
              <a:buFont typeface="Arial" pitchFamily="34" charset="0"/>
              <a:buNone/>
            </a:pPr>
            <a:r>
              <a:rPr lang="en-GB" sz="1100" b="1" dirty="0" smtClean="0">
                <a:solidFill>
                  <a:schemeClr val="tx2"/>
                </a:solidFill>
                <a:latin typeface="Century Gothic" pitchFamily="34" charset="0"/>
              </a:rPr>
              <a:t>Fax:</a:t>
            </a:r>
            <a:endParaRPr lang="en-GB" sz="1100" b="1" dirty="0">
              <a:solidFill>
                <a:schemeClr val="tx2"/>
              </a:solidFill>
              <a:latin typeface="Century Gothic" pitchFamily="34" charset="0"/>
            </a:endParaRPr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2834997" y="3768568"/>
            <a:ext cx="3734059" cy="266322"/>
          </a:xfrm>
        </p:spPr>
        <p:txBody>
          <a:bodyPr lIns="36000" rIns="36000" anchor="ctr">
            <a:noAutofit/>
          </a:bodyPr>
          <a:lstStyle>
            <a:lvl1pPr>
              <a:defRPr sz="11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Name.Surname@westerncape.gov.za</a:t>
            </a:r>
            <a:endParaRPr lang="en-GB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2834996" y="4043102"/>
            <a:ext cx="3734059" cy="261610"/>
          </a:xfrm>
          <a:prstGeom prst="rect">
            <a:avLst/>
          </a:prstGeom>
        </p:spPr>
        <p:txBody>
          <a:bodyPr vert="horz" lIns="36000" tIns="72000" rIns="36000" bIns="72000" rtlCol="0" anchor="ctr">
            <a:noAutofit/>
          </a:bodyPr>
          <a:lstStyle/>
          <a:p>
            <a:pPr lvl="0" indent="0">
              <a:spcBef>
                <a:spcPts val="300"/>
              </a:spcBef>
              <a:buFont typeface="Arial" pitchFamily="34" charset="0"/>
              <a:buNone/>
            </a:pPr>
            <a:r>
              <a:rPr lang="en-GB" sz="1100" b="1" dirty="0" smtClean="0">
                <a:solidFill>
                  <a:schemeClr val="tx2"/>
                </a:solidFill>
                <a:latin typeface="Century Gothic" pitchFamily="34" charset="0"/>
              </a:rPr>
              <a:t>www.westerncape.gov.za</a:t>
            </a:r>
            <a:endParaRPr lang="en-GB" sz="1100" b="1" dirty="0">
              <a:solidFill>
                <a:schemeClr val="tx2"/>
              </a:solidFill>
              <a:latin typeface="Century Gothic" pitchFamily="34" charset="0"/>
            </a:endParaRPr>
          </a:p>
        </p:txBody>
      </p:sp>
      <p:pic>
        <p:nvPicPr>
          <p:cNvPr id="21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026" y="1734838"/>
            <a:ext cx="2842836" cy="1082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295275" y="565701"/>
            <a:ext cx="24048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Contact Us</a:t>
            </a:r>
            <a:endParaRPr lang="en-GB" sz="2400" b="0" dirty="0">
              <a:solidFill>
                <a:schemeClr val="bg1"/>
              </a:solidFill>
            </a:endParaRP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2834996" y="4333520"/>
            <a:ext cx="3349330" cy="266322"/>
          </a:xfrm>
        </p:spPr>
        <p:txBody>
          <a:bodyPr lIns="36000" rIns="36000" anchor="ctr">
            <a:noAutofit/>
          </a:bodyPr>
          <a:lstStyle>
            <a:lvl1pPr>
              <a:defRPr sz="11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ZA" dirty="0" smtClean="0"/>
              <a:t>Fill in your address</a:t>
            </a:r>
          </a:p>
        </p:txBody>
      </p:sp>
    </p:spTree>
    <p:extLst>
      <p:ext uri="{BB962C8B-B14F-4D97-AF65-F5344CB8AC3E}">
        <p14:creationId xmlns:p14="http://schemas.microsoft.com/office/powerpoint/2010/main" val="9910667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Slide &quot;Thank You&quot;">
    <p:bg>
      <p:bgPr>
        <a:solidFill>
          <a:srgbClr val="00329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 userDrawn="1"/>
        </p:nvSpPr>
        <p:spPr>
          <a:xfrm>
            <a:off x="1763688" y="3861048"/>
            <a:ext cx="7200800" cy="1083419"/>
          </a:xfrm>
          <a:prstGeom prst="rect">
            <a:avLst/>
          </a:prstGeom>
        </p:spPr>
        <p:txBody>
          <a:bodyPr wrap="none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2400"/>
              </a:spcAft>
            </a:pPr>
            <a:r>
              <a:rPr lang="en-US" sz="3200" b="0" cap="none" baseline="0" dirty="0" smtClean="0">
                <a:solidFill>
                  <a:prstClr val="white"/>
                </a:solidFill>
                <a:latin typeface="Century Gothic"/>
                <a:cs typeface="Century Gothic"/>
              </a:rPr>
              <a:t>Thank you</a:t>
            </a:r>
            <a:endParaRPr lang="en-US" sz="3200" b="0" cap="none" baseline="0" dirty="0">
              <a:solidFill>
                <a:prstClr val="white"/>
              </a:solidFill>
              <a:latin typeface="Century Gothic"/>
              <a:cs typeface="Century Gothic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3223800"/>
            <a:ext cx="9144000" cy="246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46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 Nov 2010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Artisan Development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94032-AF3F-446C-99A9-4D7094B0CF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52755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" y="0"/>
            <a:ext cx="914257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95275" y="180976"/>
            <a:ext cx="8505825" cy="8763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800" b="1">
                <a:solidFill>
                  <a:srgbClr val="003399"/>
                </a:solidFill>
                <a:latin typeface="Century Gothic" pitchFamily="34" charset="0"/>
              </a:defRPr>
            </a:lvl1pPr>
          </a:lstStyle>
          <a:p>
            <a:r>
              <a:rPr lang="en-US" dirty="0" smtClean="0"/>
              <a:t>Heading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95275" y="1266825"/>
            <a:ext cx="8505825" cy="45243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  <a:latin typeface="Century Gothic" pitchFamily="34" charset="0"/>
              </a:defRPr>
            </a:lvl1pPr>
            <a:lvl2pPr marL="180975" indent="-180975" algn="l"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Century Gothic" pitchFamily="34" charset="0"/>
              </a:defRPr>
            </a:lvl2pPr>
            <a:lvl3pPr marL="91440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Sub-heading</a:t>
            </a:r>
          </a:p>
          <a:p>
            <a:pPr lvl="1"/>
            <a:r>
              <a:rPr lang="en-US" dirty="0" smtClean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113715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3429000"/>
            <a:ext cx="8208912" cy="1008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00329B"/>
                </a:solidFill>
              </a14:hiddenFill>
            </a:ext>
          </a:extLst>
        </p:spPr>
        <p:txBody>
          <a:bodyPr lIns="72000" tIns="0" rIns="72000" bIns="0" anchor="b">
            <a:normAutofit/>
          </a:bodyPr>
          <a:lstStyle>
            <a:lvl1pPr algn="r">
              <a:spcBef>
                <a:spcPts val="300"/>
              </a:spcBef>
              <a:defRPr sz="2600" cap="all" baseline="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ZA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585688"/>
            <a:ext cx="9144000" cy="493486"/>
          </a:xfrm>
          <a:prstGeom prst="rect">
            <a:avLst/>
          </a:prstGeom>
        </p:spPr>
      </p:pic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467544" y="4532528"/>
            <a:ext cx="8208912" cy="508552"/>
          </a:xfrm>
        </p:spPr>
        <p:txBody>
          <a:bodyPr lIns="72000" tIns="0" rIns="72000" bIns="0" anchor="ctr">
            <a:normAutofit/>
          </a:bodyPr>
          <a:lstStyle>
            <a:lvl1pPr marL="0" indent="0" algn="r">
              <a:buNone/>
              <a:defRPr sz="20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 dirty="0"/>
          </a:p>
        </p:txBody>
      </p:sp>
      <p:sp>
        <p:nvSpPr>
          <p:cNvPr id="15" name="Date Placeholder 11"/>
          <p:cNvSpPr>
            <a:spLocks noGrp="1"/>
          </p:cNvSpPr>
          <p:nvPr>
            <p:ph type="dt" sz="half" idx="2"/>
          </p:nvPr>
        </p:nvSpPr>
        <p:spPr>
          <a:xfrm>
            <a:off x="7164288" y="5398045"/>
            <a:ext cx="15121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3635548" y="5398045"/>
            <a:ext cx="1584176" cy="365125"/>
          </a:xfrm>
        </p:spPr>
        <p:txBody>
          <a:bodyPr>
            <a:normAutofit/>
          </a:bodyPr>
          <a:lstStyle>
            <a:lvl1pPr algn="r"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Location   |</a:t>
            </a:r>
            <a:endParaRPr lang="en-GB" dirty="0"/>
          </a:p>
        </p:txBody>
      </p:sp>
      <p:sp>
        <p:nvSpPr>
          <p:cNvPr id="18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5220072" y="5398045"/>
            <a:ext cx="1944216" cy="365125"/>
          </a:xfrm>
        </p:spPr>
        <p:txBody>
          <a:bodyPr>
            <a:normAutofit/>
          </a:bodyPr>
          <a:lstStyle>
            <a:lvl1pPr algn="r">
              <a:defRPr sz="12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Initial. Surname  |</a:t>
            </a:r>
            <a:endParaRPr lang="en-GB" dirty="0"/>
          </a:p>
        </p:txBody>
      </p:sp>
      <p:pic>
        <p:nvPicPr>
          <p:cNvPr id="16" name="Picture 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01" y="382084"/>
            <a:ext cx="5400600" cy="1576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86937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none">
            <a:no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95275" y="1196752"/>
            <a:ext cx="8597205" cy="48960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049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 wrap="none">
            <a:no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95275" y="1196752"/>
            <a:ext cx="4060701" cy="4896073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831779" y="1196752"/>
            <a:ext cx="4060701" cy="4896073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0809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 wrap="none">
            <a:no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/>
              <a:t>Premier Stocktake</a:t>
            </a:r>
            <a:endParaRPr lang="en-GB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95275" y="1196752"/>
            <a:ext cx="4060701" cy="4896073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831779" y="1196752"/>
            <a:ext cx="4060701" cy="4896073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740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none">
            <a:no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934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95275" y="1412776"/>
            <a:ext cx="8597205" cy="468004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6943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295275" y="1412776"/>
            <a:ext cx="4060701" cy="4680049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831779" y="1412776"/>
            <a:ext cx="4060701" cy="4680049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960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8442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95275" y="5681848"/>
            <a:ext cx="8597205" cy="409469"/>
          </a:xfrm>
        </p:spPr>
        <p:txBody>
          <a:bodyPr bIns="0" anchor="b">
            <a:noAutofit/>
          </a:bodyPr>
          <a:lstStyle>
            <a:lvl1pPr>
              <a:spcBef>
                <a:spcPts val="0"/>
              </a:spcBef>
              <a:defRPr sz="800" b="0"/>
            </a:lvl1pPr>
          </a:lstStyle>
          <a:p>
            <a:pPr lvl="0"/>
            <a:r>
              <a:rPr lang="en-US" dirty="0" smtClean="0"/>
              <a:t>Source: Xxx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295275" y="1196752"/>
            <a:ext cx="8597205" cy="44870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7152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Content and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95275" y="5681848"/>
            <a:ext cx="8597205" cy="409469"/>
          </a:xfrm>
        </p:spPr>
        <p:txBody>
          <a:bodyPr bIns="0" anchor="b">
            <a:noAutofit/>
          </a:bodyPr>
          <a:lstStyle>
            <a:lvl1pPr>
              <a:spcBef>
                <a:spcPts val="0"/>
              </a:spcBef>
              <a:defRPr sz="800" b="0"/>
            </a:lvl1pPr>
          </a:lstStyle>
          <a:p>
            <a:pPr lvl="0"/>
            <a:r>
              <a:rPr lang="en-US" dirty="0" smtClean="0"/>
              <a:t>Source: Xxx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295275" y="1196752"/>
            <a:ext cx="4060701" cy="4487075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831779" y="1196752"/>
            <a:ext cx="4060701" cy="4487075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35309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95275" y="5681848"/>
            <a:ext cx="8597205" cy="409469"/>
          </a:xfrm>
        </p:spPr>
        <p:txBody>
          <a:bodyPr bIns="0" anchor="b">
            <a:noAutofit/>
          </a:bodyPr>
          <a:lstStyle>
            <a:lvl1pPr>
              <a:spcBef>
                <a:spcPts val="0"/>
              </a:spcBef>
              <a:defRPr sz="800" b="0"/>
            </a:lvl1pPr>
          </a:lstStyle>
          <a:p>
            <a:pPr lvl="0"/>
            <a:r>
              <a:rPr lang="en-US" dirty="0" smtClean="0"/>
              <a:t>Source: Xxx</a:t>
            </a:r>
          </a:p>
        </p:txBody>
      </p:sp>
    </p:spTree>
    <p:extLst>
      <p:ext uri="{BB962C8B-B14F-4D97-AF65-F5344CB8AC3E}">
        <p14:creationId xmlns:p14="http://schemas.microsoft.com/office/powerpoint/2010/main" val="42018084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 and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95275" y="5681848"/>
            <a:ext cx="8597205" cy="409469"/>
          </a:xfrm>
        </p:spPr>
        <p:txBody>
          <a:bodyPr bIns="0" anchor="b">
            <a:noAutofit/>
          </a:bodyPr>
          <a:lstStyle>
            <a:lvl1pPr>
              <a:spcBef>
                <a:spcPts val="0"/>
              </a:spcBef>
              <a:defRPr sz="800" b="0"/>
            </a:lvl1pPr>
          </a:lstStyle>
          <a:p>
            <a:pPr lvl="0"/>
            <a:r>
              <a:rPr lang="en-US" dirty="0" smtClean="0"/>
              <a:t>Source: Xxx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295275" y="1412777"/>
            <a:ext cx="8597205" cy="4271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472903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Subtitle, Content and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295275" y="1412776"/>
            <a:ext cx="4060701" cy="4281441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95275" y="5681848"/>
            <a:ext cx="8597205" cy="409469"/>
          </a:xfrm>
        </p:spPr>
        <p:txBody>
          <a:bodyPr bIns="0" anchor="b">
            <a:noAutofit/>
          </a:bodyPr>
          <a:lstStyle>
            <a:lvl1pPr>
              <a:spcBef>
                <a:spcPts val="0"/>
              </a:spcBef>
              <a:defRPr sz="800" b="0"/>
            </a:lvl1pPr>
          </a:lstStyle>
          <a:p>
            <a:pPr lvl="0"/>
            <a:r>
              <a:rPr lang="en-US" dirty="0" smtClean="0"/>
              <a:t>Source: Xxx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831779" y="1412776"/>
            <a:ext cx="4060701" cy="4281441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7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95275" y="5681848"/>
            <a:ext cx="8597205" cy="409469"/>
          </a:xfrm>
        </p:spPr>
        <p:txBody>
          <a:bodyPr bIns="0" anchor="b">
            <a:noAutofit/>
          </a:bodyPr>
          <a:lstStyle>
            <a:lvl1pPr>
              <a:spcBef>
                <a:spcPts val="0"/>
              </a:spcBef>
              <a:defRPr sz="800" b="0"/>
            </a:lvl1pPr>
          </a:lstStyle>
          <a:p>
            <a:pPr lvl="0"/>
            <a:r>
              <a:rPr lang="en-US" dirty="0" smtClean="0"/>
              <a:t>Source: Xxx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12945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none">
            <a:no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/>
              <a:t>Premier Stocktake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27197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11188" y="2276872"/>
            <a:ext cx="8281291" cy="936625"/>
          </a:xfrm>
          <a:prstGeom prst="rect">
            <a:avLst/>
          </a:prstGeom>
          <a:solidFill>
            <a:schemeClr val="tx2"/>
          </a:solidFill>
        </p:spPr>
        <p:txBody>
          <a:bodyPr anchor="ctr">
            <a:normAutofit/>
          </a:bodyPr>
          <a:lstStyle>
            <a:lvl1pPr>
              <a:defRPr sz="3200" b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 smtClean="0"/>
              <a:t>Divider Theme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150" y="5516880"/>
            <a:ext cx="9086850" cy="170799"/>
          </a:xfrm>
          <a:prstGeom prst="rect">
            <a:avLst/>
          </a:prstGeom>
        </p:spPr>
      </p:pic>
      <p:pic>
        <p:nvPicPr>
          <p:cNvPr id="12" name="Picture 107" descr="C:\Users\Conny\Desktop\WCG\WCG - Logo\PNG\Logos blue\WCG - Logo - General - Blue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849" y="6149078"/>
            <a:ext cx="1109368" cy="34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60941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323850" y="1412775"/>
            <a:ext cx="2908573" cy="4680049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3448447" y="1412776"/>
            <a:ext cx="5472608" cy="4680049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99732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6516216" y="1412776"/>
            <a:ext cx="2404517" cy="468004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323850" y="1412777"/>
            <a:ext cx="6004917" cy="468004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0866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290287" y="1412776"/>
            <a:ext cx="3921674" cy="187220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4999381" y="1412776"/>
            <a:ext cx="3921674" cy="187220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323850" y="3532181"/>
            <a:ext cx="8597205" cy="2551450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23731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290287" y="3645024"/>
            <a:ext cx="3921674" cy="2304256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4999381" y="3645024"/>
            <a:ext cx="3921674" cy="2304256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323850" y="1412776"/>
            <a:ext cx="8597205" cy="2143224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2608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290287" y="3645024"/>
            <a:ext cx="2625529" cy="2304256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3292907" y="3645024"/>
            <a:ext cx="2625529" cy="2304256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6295526" y="3645024"/>
            <a:ext cx="2625529" cy="2304256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323850" y="1412776"/>
            <a:ext cx="8597205" cy="2143224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660631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290287" y="1412776"/>
            <a:ext cx="2625529" cy="2160240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3292907" y="1412776"/>
            <a:ext cx="2625529" cy="2160240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6295526" y="1412776"/>
            <a:ext cx="2625529" cy="2160240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20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323850" y="3703287"/>
            <a:ext cx="8597205" cy="2380344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55176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323850" y="1412776"/>
            <a:ext cx="2908573" cy="151216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323850" y="2975180"/>
            <a:ext cx="2908573" cy="151216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323850" y="4537584"/>
            <a:ext cx="2908573" cy="154109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3448447" y="1412776"/>
            <a:ext cx="5472608" cy="4664677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025454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Layout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6012482" y="1412776"/>
            <a:ext cx="2908573" cy="151216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6012482" y="2976533"/>
            <a:ext cx="2908573" cy="151216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6012482" y="4540289"/>
            <a:ext cx="2908573" cy="1548783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323850" y="1412777"/>
            <a:ext cx="5553983" cy="4665905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14222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ack Slide &quot;Thank You&quot;">
    <p:bg>
      <p:bgPr>
        <a:solidFill>
          <a:srgbClr val="00329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 userDrawn="1"/>
        </p:nvGrpSpPr>
        <p:grpSpPr>
          <a:xfrm>
            <a:off x="2185076" y="1790072"/>
            <a:ext cx="4752528" cy="2880320"/>
            <a:chOff x="3635896" y="3356992"/>
            <a:chExt cx="4752528" cy="288032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" name="Rectangle 1"/>
            <p:cNvSpPr/>
            <p:nvPr userDrawn="1"/>
          </p:nvSpPr>
          <p:spPr>
            <a:xfrm>
              <a:off x="3635896" y="3356992"/>
              <a:ext cx="4752528" cy="2880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pic>
          <p:nvPicPr>
            <p:cNvPr id="11" name="Picture 10"/>
            <p:cNvPicPr>
              <a:picLocks noChangeAspect="1"/>
            </p:cNvPicPr>
            <p:nvPr userDrawn="1">
              <p:custDataLst>
                <p:tags r:id="rId1"/>
              </p:custDataLst>
            </p:nvPr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125978" y="4761028"/>
              <a:ext cx="4262446" cy="334548"/>
            </a:xfrm>
            <a:prstGeom prst="rect">
              <a:avLst/>
            </a:prstGeom>
          </p:spPr>
        </p:pic>
      </p:grpSp>
      <p:sp>
        <p:nvSpPr>
          <p:cNvPr id="12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2834997" y="2696461"/>
            <a:ext cx="3897243" cy="266322"/>
          </a:xfrm>
        </p:spPr>
        <p:txBody>
          <a:bodyPr lIns="36000" rIns="36000" anchor="ctr">
            <a:noAutofit/>
          </a:bodyPr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Name Surname</a:t>
            </a:r>
            <a:endParaRPr lang="en-GB" dirty="0"/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834997" y="2963910"/>
            <a:ext cx="3897243" cy="266322"/>
          </a:xfrm>
        </p:spPr>
        <p:txBody>
          <a:bodyPr lIns="36000" rIns="36000" anchor="ctr">
            <a:noAutofit/>
          </a:bodyPr>
          <a:lstStyle>
            <a:lvl1pPr>
              <a:defRPr sz="11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Directory</a:t>
            </a:r>
            <a:endParaRPr lang="en-GB" dirty="0"/>
          </a:p>
        </p:txBody>
      </p:sp>
      <p:sp>
        <p:nvSpPr>
          <p:cNvPr id="14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184680" y="3494035"/>
            <a:ext cx="1440160" cy="266322"/>
          </a:xfrm>
        </p:spPr>
        <p:txBody>
          <a:bodyPr lIns="36000" rIns="36000" anchor="ctr">
            <a:noAutofit/>
          </a:bodyPr>
          <a:lstStyle>
            <a:lvl1pPr>
              <a:defRPr sz="11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+27 (0)21 XXX XXXX</a:t>
            </a:r>
            <a:endParaRPr lang="en-GB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2834997" y="3497483"/>
            <a:ext cx="402674" cy="261610"/>
          </a:xfrm>
          <a:prstGeom prst="rect">
            <a:avLst/>
          </a:prstGeom>
        </p:spPr>
        <p:txBody>
          <a:bodyPr vert="horz" lIns="36000" tIns="72000" rIns="36000" bIns="72000" rtlCol="0" anchor="ctr">
            <a:noAutofit/>
          </a:bodyPr>
          <a:lstStyle/>
          <a:p>
            <a:pPr>
              <a:spcBef>
                <a:spcPts val="300"/>
              </a:spcBef>
              <a:buFont typeface="Arial" pitchFamily="34" charset="0"/>
              <a:buNone/>
            </a:pPr>
            <a:r>
              <a:rPr lang="en-GB" sz="1100" b="1" dirty="0" smtClean="0">
                <a:solidFill>
                  <a:srgbClr val="003399"/>
                </a:solidFill>
              </a:rPr>
              <a:t>Tel:</a:t>
            </a:r>
            <a:endParaRPr lang="en-GB" sz="1100" b="1" dirty="0">
              <a:solidFill>
                <a:srgbClr val="003399"/>
              </a:solidFill>
            </a:endParaRP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5130119" y="3494035"/>
            <a:ext cx="1440160" cy="266322"/>
          </a:xfrm>
        </p:spPr>
        <p:txBody>
          <a:bodyPr lIns="36000" rIns="36000" anchor="ctr">
            <a:noAutofit/>
          </a:bodyPr>
          <a:lstStyle>
            <a:lvl1pPr>
              <a:defRPr sz="11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+27 (0)21 XXX XXXX</a:t>
            </a:r>
            <a:endParaRPr lang="en-GB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4780436" y="3497483"/>
            <a:ext cx="402674" cy="261610"/>
          </a:xfrm>
          <a:prstGeom prst="rect">
            <a:avLst/>
          </a:prstGeom>
        </p:spPr>
        <p:txBody>
          <a:bodyPr vert="horz" lIns="36000" tIns="72000" rIns="36000" bIns="72000" rtlCol="0" anchor="ctr">
            <a:noAutofit/>
          </a:bodyPr>
          <a:lstStyle/>
          <a:p>
            <a:pPr>
              <a:spcBef>
                <a:spcPts val="300"/>
              </a:spcBef>
              <a:buFont typeface="Arial" pitchFamily="34" charset="0"/>
              <a:buNone/>
            </a:pPr>
            <a:r>
              <a:rPr lang="en-GB" sz="1100" b="1" dirty="0" smtClean="0">
                <a:solidFill>
                  <a:srgbClr val="003399"/>
                </a:solidFill>
              </a:rPr>
              <a:t>Fax:</a:t>
            </a:r>
            <a:endParaRPr lang="en-GB" sz="1100" b="1" dirty="0">
              <a:solidFill>
                <a:srgbClr val="003399"/>
              </a:solidFill>
            </a:endParaRPr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2834997" y="3768568"/>
            <a:ext cx="3734059" cy="266322"/>
          </a:xfrm>
        </p:spPr>
        <p:txBody>
          <a:bodyPr lIns="36000" rIns="36000" anchor="ctr">
            <a:noAutofit/>
          </a:bodyPr>
          <a:lstStyle>
            <a:lvl1pPr>
              <a:defRPr sz="11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Name.Surname@westerncape.gov.za</a:t>
            </a:r>
            <a:endParaRPr lang="en-GB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2834996" y="4043102"/>
            <a:ext cx="3734059" cy="261610"/>
          </a:xfrm>
          <a:prstGeom prst="rect">
            <a:avLst/>
          </a:prstGeom>
        </p:spPr>
        <p:txBody>
          <a:bodyPr vert="horz" lIns="36000" tIns="72000" rIns="36000" bIns="72000" rtlCol="0" anchor="ctr">
            <a:noAutofit/>
          </a:bodyPr>
          <a:lstStyle/>
          <a:p>
            <a:pPr>
              <a:spcBef>
                <a:spcPts val="300"/>
              </a:spcBef>
              <a:buFont typeface="Arial" pitchFamily="34" charset="0"/>
              <a:buNone/>
            </a:pPr>
            <a:r>
              <a:rPr lang="en-GB" sz="1100" b="1" dirty="0" smtClean="0">
                <a:solidFill>
                  <a:srgbClr val="003399"/>
                </a:solidFill>
              </a:rPr>
              <a:t>www.westerncape.gov.za</a:t>
            </a:r>
            <a:endParaRPr lang="en-GB" sz="1100" b="1" dirty="0">
              <a:solidFill>
                <a:srgbClr val="003399"/>
              </a:solidFill>
            </a:endParaRPr>
          </a:p>
        </p:txBody>
      </p:sp>
      <p:pic>
        <p:nvPicPr>
          <p:cNvPr id="21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026" y="1734838"/>
            <a:ext cx="2842836" cy="1082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295275" y="565701"/>
            <a:ext cx="24048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prstClr val="white"/>
                </a:solidFill>
              </a:rPr>
              <a:t>Contact Us</a:t>
            </a:r>
            <a:endParaRPr lang="en-GB" sz="2400" dirty="0">
              <a:solidFill>
                <a:prstClr val="white"/>
              </a:solidFill>
            </a:endParaRP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2834996" y="4333520"/>
            <a:ext cx="3349330" cy="266322"/>
          </a:xfrm>
        </p:spPr>
        <p:txBody>
          <a:bodyPr lIns="36000" rIns="36000" anchor="ctr">
            <a:noAutofit/>
          </a:bodyPr>
          <a:lstStyle>
            <a:lvl1pPr>
              <a:defRPr sz="11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ZA" dirty="0" smtClean="0"/>
              <a:t>Fill in your address</a:t>
            </a:r>
          </a:p>
        </p:txBody>
      </p:sp>
    </p:spTree>
    <p:extLst>
      <p:ext uri="{BB962C8B-B14F-4D97-AF65-F5344CB8AC3E}">
        <p14:creationId xmlns:p14="http://schemas.microsoft.com/office/powerpoint/2010/main" val="3109141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/>
              <a:t>Premier Stocktake</a:t>
            </a:r>
            <a:endParaRPr lang="en-GB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95275" y="1412776"/>
            <a:ext cx="8597205" cy="468004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68585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Slide &quot;Thank You&quot;">
    <p:bg>
      <p:bgPr>
        <a:solidFill>
          <a:srgbClr val="00329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 userDrawn="1"/>
        </p:nvSpPr>
        <p:spPr>
          <a:xfrm>
            <a:off x="1763688" y="3861048"/>
            <a:ext cx="7200800" cy="1083419"/>
          </a:xfrm>
          <a:prstGeom prst="rect">
            <a:avLst/>
          </a:prstGeom>
        </p:spPr>
        <p:txBody>
          <a:bodyPr wrap="none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2400"/>
              </a:spcAft>
            </a:pPr>
            <a:r>
              <a:rPr lang="en-US" sz="3200" dirty="0" smtClean="0">
                <a:solidFill>
                  <a:prstClr val="white"/>
                </a:solidFill>
                <a:cs typeface="Century Gothic"/>
              </a:rPr>
              <a:t>Thank you</a:t>
            </a:r>
            <a:endParaRPr lang="en-US" sz="3200" dirty="0">
              <a:solidFill>
                <a:prstClr val="white"/>
              </a:solidFill>
              <a:cs typeface="Century Gothic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3223800"/>
            <a:ext cx="9144000" cy="246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830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3429000"/>
            <a:ext cx="8208912" cy="1008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00329B"/>
                </a:solidFill>
              </a14:hiddenFill>
            </a:ext>
          </a:extLst>
        </p:spPr>
        <p:txBody>
          <a:bodyPr lIns="72000" tIns="0" rIns="72000" bIns="0" anchor="b">
            <a:normAutofit/>
          </a:bodyPr>
          <a:lstStyle>
            <a:lvl1pPr algn="r">
              <a:spcBef>
                <a:spcPts val="300"/>
              </a:spcBef>
              <a:defRPr sz="2600" cap="all" baseline="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ZA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585688"/>
            <a:ext cx="9144000" cy="493486"/>
          </a:xfrm>
          <a:prstGeom prst="rect">
            <a:avLst/>
          </a:prstGeom>
        </p:spPr>
      </p:pic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467544" y="4532528"/>
            <a:ext cx="8208912" cy="508552"/>
          </a:xfrm>
        </p:spPr>
        <p:txBody>
          <a:bodyPr lIns="72000" tIns="0" rIns="72000" bIns="0" anchor="ctr">
            <a:normAutofit/>
          </a:bodyPr>
          <a:lstStyle>
            <a:lvl1pPr marL="0" indent="0" algn="r">
              <a:buNone/>
              <a:defRPr sz="20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 dirty="0"/>
          </a:p>
        </p:txBody>
      </p:sp>
      <p:sp>
        <p:nvSpPr>
          <p:cNvPr id="15" name="Date Placeholder 11"/>
          <p:cNvSpPr>
            <a:spLocks noGrp="1"/>
          </p:cNvSpPr>
          <p:nvPr>
            <p:ph type="dt" sz="half" idx="2"/>
          </p:nvPr>
        </p:nvSpPr>
        <p:spPr>
          <a:xfrm>
            <a:off x="7164288" y="5398045"/>
            <a:ext cx="15121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3635548" y="5398045"/>
            <a:ext cx="1584176" cy="365125"/>
          </a:xfrm>
        </p:spPr>
        <p:txBody>
          <a:bodyPr>
            <a:normAutofit/>
          </a:bodyPr>
          <a:lstStyle>
            <a:lvl1pPr algn="r"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Location   |</a:t>
            </a:r>
            <a:endParaRPr lang="en-GB" dirty="0"/>
          </a:p>
        </p:txBody>
      </p:sp>
      <p:sp>
        <p:nvSpPr>
          <p:cNvPr id="18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5220072" y="5398045"/>
            <a:ext cx="1944216" cy="365125"/>
          </a:xfrm>
        </p:spPr>
        <p:txBody>
          <a:bodyPr>
            <a:normAutofit/>
          </a:bodyPr>
          <a:lstStyle>
            <a:lvl1pPr algn="r">
              <a:defRPr sz="12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Initial. Surname  |</a:t>
            </a:r>
            <a:endParaRPr lang="en-GB" dirty="0"/>
          </a:p>
        </p:txBody>
      </p:sp>
      <p:pic>
        <p:nvPicPr>
          <p:cNvPr id="16" name="Picture 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01" y="382084"/>
            <a:ext cx="5400600" cy="1576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14069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none">
            <a:no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95275" y="1196752"/>
            <a:ext cx="8597205" cy="48960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446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 wrap="none">
            <a:no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95275" y="1196752"/>
            <a:ext cx="4060701" cy="4896073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831779" y="1196752"/>
            <a:ext cx="4060701" cy="4896073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3600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none">
            <a:no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848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95275" y="1412776"/>
            <a:ext cx="8597205" cy="468004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4529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295275" y="1412776"/>
            <a:ext cx="4060701" cy="4680049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831779" y="1412776"/>
            <a:ext cx="4060701" cy="4680049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55453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436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95275" y="5681848"/>
            <a:ext cx="8597205" cy="409469"/>
          </a:xfrm>
        </p:spPr>
        <p:txBody>
          <a:bodyPr bIns="0" anchor="b">
            <a:noAutofit/>
          </a:bodyPr>
          <a:lstStyle>
            <a:lvl1pPr>
              <a:spcBef>
                <a:spcPts val="0"/>
              </a:spcBef>
              <a:defRPr sz="800" b="0"/>
            </a:lvl1pPr>
          </a:lstStyle>
          <a:p>
            <a:pPr lvl="0"/>
            <a:r>
              <a:rPr lang="en-US" dirty="0" smtClean="0"/>
              <a:t>Source: Xxx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295275" y="1196752"/>
            <a:ext cx="8597205" cy="44870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475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Content and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95275" y="5681848"/>
            <a:ext cx="8597205" cy="409469"/>
          </a:xfrm>
        </p:spPr>
        <p:txBody>
          <a:bodyPr bIns="0" anchor="b">
            <a:noAutofit/>
          </a:bodyPr>
          <a:lstStyle>
            <a:lvl1pPr>
              <a:spcBef>
                <a:spcPts val="0"/>
              </a:spcBef>
              <a:defRPr sz="800" b="0"/>
            </a:lvl1pPr>
          </a:lstStyle>
          <a:p>
            <a:pPr lvl="0"/>
            <a:r>
              <a:rPr lang="en-US" dirty="0" smtClean="0"/>
              <a:t>Source: Xxx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295275" y="1196752"/>
            <a:ext cx="4060701" cy="4487075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831779" y="1196752"/>
            <a:ext cx="4060701" cy="4487075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2174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/>
              <a:t>Premier Stocktake</a:t>
            </a:r>
            <a:endParaRPr lang="en-GB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295275" y="1412776"/>
            <a:ext cx="4060701" cy="4680049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831779" y="1412776"/>
            <a:ext cx="4060701" cy="4680049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532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95275" y="5681848"/>
            <a:ext cx="8597205" cy="409469"/>
          </a:xfrm>
        </p:spPr>
        <p:txBody>
          <a:bodyPr bIns="0" anchor="b">
            <a:noAutofit/>
          </a:bodyPr>
          <a:lstStyle>
            <a:lvl1pPr>
              <a:spcBef>
                <a:spcPts val="0"/>
              </a:spcBef>
              <a:defRPr sz="800" b="0"/>
            </a:lvl1pPr>
          </a:lstStyle>
          <a:p>
            <a:pPr lvl="0"/>
            <a:r>
              <a:rPr lang="en-US" dirty="0" smtClean="0"/>
              <a:t>Source: Xxx</a:t>
            </a:r>
          </a:p>
        </p:txBody>
      </p:sp>
    </p:spTree>
    <p:extLst>
      <p:ext uri="{BB962C8B-B14F-4D97-AF65-F5344CB8AC3E}">
        <p14:creationId xmlns:p14="http://schemas.microsoft.com/office/powerpoint/2010/main" val="3332016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 and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95275" y="5681848"/>
            <a:ext cx="8597205" cy="409469"/>
          </a:xfrm>
        </p:spPr>
        <p:txBody>
          <a:bodyPr bIns="0" anchor="b">
            <a:noAutofit/>
          </a:bodyPr>
          <a:lstStyle>
            <a:lvl1pPr>
              <a:spcBef>
                <a:spcPts val="0"/>
              </a:spcBef>
              <a:defRPr sz="800" b="0"/>
            </a:lvl1pPr>
          </a:lstStyle>
          <a:p>
            <a:pPr lvl="0"/>
            <a:r>
              <a:rPr lang="en-US" dirty="0" smtClean="0"/>
              <a:t>Source: Xxx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295275" y="1412777"/>
            <a:ext cx="8597205" cy="4271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38612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Subtitle, Content and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295275" y="1412776"/>
            <a:ext cx="4060701" cy="4281441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95275" y="5681848"/>
            <a:ext cx="8597205" cy="409469"/>
          </a:xfrm>
        </p:spPr>
        <p:txBody>
          <a:bodyPr bIns="0" anchor="b">
            <a:noAutofit/>
          </a:bodyPr>
          <a:lstStyle>
            <a:lvl1pPr>
              <a:spcBef>
                <a:spcPts val="0"/>
              </a:spcBef>
              <a:defRPr sz="800" b="0"/>
            </a:lvl1pPr>
          </a:lstStyle>
          <a:p>
            <a:pPr lvl="0"/>
            <a:r>
              <a:rPr lang="en-US" dirty="0" smtClean="0"/>
              <a:t>Source: Xxx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831779" y="1412776"/>
            <a:ext cx="4060701" cy="4281441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862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95275" y="5681848"/>
            <a:ext cx="8597205" cy="409469"/>
          </a:xfrm>
        </p:spPr>
        <p:txBody>
          <a:bodyPr bIns="0" anchor="b">
            <a:noAutofit/>
          </a:bodyPr>
          <a:lstStyle>
            <a:lvl1pPr>
              <a:spcBef>
                <a:spcPts val="0"/>
              </a:spcBef>
              <a:defRPr sz="800" b="0"/>
            </a:lvl1pPr>
          </a:lstStyle>
          <a:p>
            <a:pPr lvl="0"/>
            <a:r>
              <a:rPr lang="en-US" dirty="0" smtClean="0"/>
              <a:t>Source: Xxx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9572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11188" y="2276872"/>
            <a:ext cx="8281291" cy="936625"/>
          </a:xfrm>
          <a:prstGeom prst="rect">
            <a:avLst/>
          </a:prstGeom>
          <a:solidFill>
            <a:schemeClr val="tx2"/>
          </a:solidFill>
        </p:spPr>
        <p:txBody>
          <a:bodyPr anchor="ctr">
            <a:normAutofit/>
          </a:bodyPr>
          <a:lstStyle>
            <a:lvl1pPr>
              <a:defRPr sz="3200" b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 smtClean="0"/>
              <a:t>Divider Theme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150" y="5516880"/>
            <a:ext cx="9086850" cy="170799"/>
          </a:xfrm>
          <a:prstGeom prst="rect">
            <a:avLst/>
          </a:prstGeom>
        </p:spPr>
      </p:pic>
      <p:pic>
        <p:nvPicPr>
          <p:cNvPr id="12" name="Picture 107" descr="C:\Users\Conny\Desktop\WCG\WCG - Logo\PNG\Logos blue\WCG - Logo - General - Blue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849" y="6149078"/>
            <a:ext cx="1109368" cy="34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7255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323850" y="1412775"/>
            <a:ext cx="2908573" cy="4680049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3448447" y="1412776"/>
            <a:ext cx="5472608" cy="4680049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596698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6516216" y="1412776"/>
            <a:ext cx="2404517" cy="468004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323850" y="1412777"/>
            <a:ext cx="6004917" cy="468004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890830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290287" y="1412776"/>
            <a:ext cx="3921674" cy="187220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4999381" y="1412776"/>
            <a:ext cx="3921674" cy="187220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323850" y="3532181"/>
            <a:ext cx="8597205" cy="2551450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63990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290287" y="3645024"/>
            <a:ext cx="3921674" cy="2304256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4999381" y="3645024"/>
            <a:ext cx="3921674" cy="2304256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323850" y="1412776"/>
            <a:ext cx="8597205" cy="2143224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44367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290287" y="3645024"/>
            <a:ext cx="2625529" cy="2304256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3292907" y="3645024"/>
            <a:ext cx="2625529" cy="2304256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6295526" y="3645024"/>
            <a:ext cx="2625529" cy="2304256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323850" y="1412776"/>
            <a:ext cx="8597205" cy="2143224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6697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/>
              <a:t>Premier Stocktake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5709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290287" y="1412776"/>
            <a:ext cx="2625529" cy="2160240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3292907" y="1412776"/>
            <a:ext cx="2625529" cy="2160240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6295526" y="1412776"/>
            <a:ext cx="2625529" cy="2160240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20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323850" y="3703287"/>
            <a:ext cx="8597205" cy="2380344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7982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323850" y="1412776"/>
            <a:ext cx="2908573" cy="151216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323850" y="2975180"/>
            <a:ext cx="2908573" cy="151216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323850" y="4537584"/>
            <a:ext cx="2908573" cy="154109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3448447" y="1412776"/>
            <a:ext cx="5472608" cy="4664677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533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Layout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6012482" y="1412776"/>
            <a:ext cx="2908573" cy="151216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6012482" y="2976533"/>
            <a:ext cx="2908573" cy="151216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6012482" y="4540289"/>
            <a:ext cx="2908573" cy="1548783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323850" y="1412777"/>
            <a:ext cx="5553983" cy="4665905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50440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ack Slide &quot;Thank You&quot;">
    <p:bg>
      <p:bgPr>
        <a:solidFill>
          <a:srgbClr val="00329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 userDrawn="1"/>
        </p:nvGrpSpPr>
        <p:grpSpPr>
          <a:xfrm>
            <a:off x="2185076" y="1790072"/>
            <a:ext cx="4752528" cy="2880320"/>
            <a:chOff x="3635896" y="3356992"/>
            <a:chExt cx="4752528" cy="288032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" name="Rectangle 1"/>
            <p:cNvSpPr/>
            <p:nvPr userDrawn="1"/>
          </p:nvSpPr>
          <p:spPr>
            <a:xfrm>
              <a:off x="3635896" y="3356992"/>
              <a:ext cx="4752528" cy="2880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pic>
          <p:nvPicPr>
            <p:cNvPr id="11" name="Picture 10"/>
            <p:cNvPicPr>
              <a:picLocks noChangeAspect="1"/>
            </p:cNvPicPr>
            <p:nvPr userDrawn="1">
              <p:custDataLst>
                <p:tags r:id="rId1"/>
              </p:custDataLst>
            </p:nvPr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125978" y="4761028"/>
              <a:ext cx="4262446" cy="334548"/>
            </a:xfrm>
            <a:prstGeom prst="rect">
              <a:avLst/>
            </a:prstGeom>
          </p:spPr>
        </p:pic>
      </p:grpSp>
      <p:sp>
        <p:nvSpPr>
          <p:cNvPr id="12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2834997" y="2696461"/>
            <a:ext cx="3897243" cy="266322"/>
          </a:xfrm>
        </p:spPr>
        <p:txBody>
          <a:bodyPr lIns="36000" rIns="36000" anchor="ctr">
            <a:noAutofit/>
          </a:bodyPr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Name Surname</a:t>
            </a:r>
            <a:endParaRPr lang="en-GB" dirty="0"/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834997" y="2963910"/>
            <a:ext cx="3897243" cy="266322"/>
          </a:xfrm>
        </p:spPr>
        <p:txBody>
          <a:bodyPr lIns="36000" rIns="36000" anchor="ctr">
            <a:noAutofit/>
          </a:bodyPr>
          <a:lstStyle>
            <a:lvl1pPr>
              <a:defRPr sz="11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Directory</a:t>
            </a:r>
            <a:endParaRPr lang="en-GB" dirty="0"/>
          </a:p>
        </p:txBody>
      </p:sp>
      <p:sp>
        <p:nvSpPr>
          <p:cNvPr id="14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184680" y="3494035"/>
            <a:ext cx="1440160" cy="266322"/>
          </a:xfrm>
        </p:spPr>
        <p:txBody>
          <a:bodyPr lIns="36000" rIns="36000" anchor="ctr">
            <a:noAutofit/>
          </a:bodyPr>
          <a:lstStyle>
            <a:lvl1pPr>
              <a:defRPr sz="11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+27 (0)21 XXX XXXX</a:t>
            </a:r>
            <a:endParaRPr lang="en-GB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2834997" y="3497483"/>
            <a:ext cx="402674" cy="261610"/>
          </a:xfrm>
          <a:prstGeom prst="rect">
            <a:avLst/>
          </a:prstGeom>
        </p:spPr>
        <p:txBody>
          <a:bodyPr vert="horz" lIns="36000" tIns="72000" rIns="36000" bIns="72000" rtlCol="0" anchor="ctr">
            <a:noAutofit/>
          </a:bodyPr>
          <a:lstStyle/>
          <a:p>
            <a:pPr>
              <a:spcBef>
                <a:spcPts val="300"/>
              </a:spcBef>
              <a:buFont typeface="Arial" pitchFamily="34" charset="0"/>
              <a:buNone/>
            </a:pPr>
            <a:r>
              <a:rPr lang="en-GB" sz="1100" b="1" dirty="0" smtClean="0">
                <a:solidFill>
                  <a:srgbClr val="003399"/>
                </a:solidFill>
              </a:rPr>
              <a:t>Tel:</a:t>
            </a:r>
            <a:endParaRPr lang="en-GB" sz="1100" b="1" dirty="0">
              <a:solidFill>
                <a:srgbClr val="003399"/>
              </a:solidFill>
            </a:endParaRP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5130119" y="3494035"/>
            <a:ext cx="1440160" cy="266322"/>
          </a:xfrm>
        </p:spPr>
        <p:txBody>
          <a:bodyPr lIns="36000" rIns="36000" anchor="ctr">
            <a:noAutofit/>
          </a:bodyPr>
          <a:lstStyle>
            <a:lvl1pPr>
              <a:defRPr sz="11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+27 (0)21 XXX XXXX</a:t>
            </a:r>
            <a:endParaRPr lang="en-GB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4780436" y="3497483"/>
            <a:ext cx="402674" cy="261610"/>
          </a:xfrm>
          <a:prstGeom prst="rect">
            <a:avLst/>
          </a:prstGeom>
        </p:spPr>
        <p:txBody>
          <a:bodyPr vert="horz" lIns="36000" tIns="72000" rIns="36000" bIns="72000" rtlCol="0" anchor="ctr">
            <a:noAutofit/>
          </a:bodyPr>
          <a:lstStyle/>
          <a:p>
            <a:pPr>
              <a:spcBef>
                <a:spcPts val="300"/>
              </a:spcBef>
              <a:buFont typeface="Arial" pitchFamily="34" charset="0"/>
              <a:buNone/>
            </a:pPr>
            <a:r>
              <a:rPr lang="en-GB" sz="1100" b="1" dirty="0" smtClean="0">
                <a:solidFill>
                  <a:srgbClr val="003399"/>
                </a:solidFill>
              </a:rPr>
              <a:t>Fax:</a:t>
            </a:r>
            <a:endParaRPr lang="en-GB" sz="1100" b="1" dirty="0">
              <a:solidFill>
                <a:srgbClr val="003399"/>
              </a:solidFill>
            </a:endParaRPr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2834997" y="3768568"/>
            <a:ext cx="3734059" cy="266322"/>
          </a:xfrm>
        </p:spPr>
        <p:txBody>
          <a:bodyPr lIns="36000" rIns="36000" anchor="ctr">
            <a:noAutofit/>
          </a:bodyPr>
          <a:lstStyle>
            <a:lvl1pPr>
              <a:defRPr sz="11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Name.Surname@westerncape.gov.za</a:t>
            </a:r>
            <a:endParaRPr lang="en-GB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2834996" y="4043102"/>
            <a:ext cx="3734059" cy="261610"/>
          </a:xfrm>
          <a:prstGeom prst="rect">
            <a:avLst/>
          </a:prstGeom>
        </p:spPr>
        <p:txBody>
          <a:bodyPr vert="horz" lIns="36000" tIns="72000" rIns="36000" bIns="72000" rtlCol="0" anchor="ctr">
            <a:noAutofit/>
          </a:bodyPr>
          <a:lstStyle/>
          <a:p>
            <a:pPr>
              <a:spcBef>
                <a:spcPts val="300"/>
              </a:spcBef>
              <a:buFont typeface="Arial" pitchFamily="34" charset="0"/>
              <a:buNone/>
            </a:pPr>
            <a:r>
              <a:rPr lang="en-GB" sz="1100" b="1" dirty="0" smtClean="0">
                <a:solidFill>
                  <a:srgbClr val="003399"/>
                </a:solidFill>
              </a:rPr>
              <a:t>www.westerncape.gov.za</a:t>
            </a:r>
            <a:endParaRPr lang="en-GB" sz="1100" b="1" dirty="0">
              <a:solidFill>
                <a:srgbClr val="003399"/>
              </a:solidFill>
            </a:endParaRPr>
          </a:p>
        </p:txBody>
      </p:sp>
      <p:pic>
        <p:nvPicPr>
          <p:cNvPr id="21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026" y="1734838"/>
            <a:ext cx="2842836" cy="1082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295275" y="565701"/>
            <a:ext cx="24048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prstClr val="white"/>
                </a:solidFill>
              </a:rPr>
              <a:t>Contact Us</a:t>
            </a:r>
            <a:endParaRPr lang="en-GB" sz="2400" dirty="0">
              <a:solidFill>
                <a:prstClr val="white"/>
              </a:solidFill>
            </a:endParaRP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2834996" y="4333520"/>
            <a:ext cx="3349330" cy="266322"/>
          </a:xfrm>
        </p:spPr>
        <p:txBody>
          <a:bodyPr lIns="36000" rIns="36000" anchor="ctr">
            <a:noAutofit/>
          </a:bodyPr>
          <a:lstStyle>
            <a:lvl1pPr>
              <a:defRPr sz="11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ZA" dirty="0" smtClean="0"/>
              <a:t>Fill in your address</a:t>
            </a:r>
          </a:p>
        </p:txBody>
      </p:sp>
    </p:spTree>
    <p:extLst>
      <p:ext uri="{BB962C8B-B14F-4D97-AF65-F5344CB8AC3E}">
        <p14:creationId xmlns:p14="http://schemas.microsoft.com/office/powerpoint/2010/main" val="721100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Slide &quot;Thank You&quot;">
    <p:bg>
      <p:bgPr>
        <a:solidFill>
          <a:srgbClr val="00329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 userDrawn="1"/>
        </p:nvSpPr>
        <p:spPr>
          <a:xfrm>
            <a:off x="1763688" y="3861048"/>
            <a:ext cx="7200800" cy="1083419"/>
          </a:xfrm>
          <a:prstGeom prst="rect">
            <a:avLst/>
          </a:prstGeom>
        </p:spPr>
        <p:txBody>
          <a:bodyPr wrap="none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2400"/>
              </a:spcAft>
            </a:pPr>
            <a:r>
              <a:rPr lang="en-US" sz="3200" dirty="0" smtClean="0">
                <a:solidFill>
                  <a:prstClr val="white"/>
                </a:solidFill>
                <a:cs typeface="Century Gothic"/>
              </a:rPr>
              <a:t>Thank you</a:t>
            </a:r>
            <a:endParaRPr lang="en-US" sz="3200" dirty="0">
              <a:solidFill>
                <a:prstClr val="white"/>
              </a:solidFill>
              <a:cs typeface="Century Gothic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3223800"/>
            <a:ext cx="9144000" cy="246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387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3429000"/>
            <a:ext cx="8208912" cy="1008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00329B"/>
                </a:solidFill>
              </a14:hiddenFill>
            </a:ext>
          </a:extLst>
        </p:spPr>
        <p:txBody>
          <a:bodyPr lIns="72000" tIns="0" rIns="72000" bIns="0" anchor="b">
            <a:normAutofit/>
          </a:bodyPr>
          <a:lstStyle>
            <a:lvl1pPr algn="r">
              <a:spcBef>
                <a:spcPts val="300"/>
              </a:spcBef>
              <a:defRPr sz="2600" cap="all" baseline="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ZA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585688"/>
            <a:ext cx="9144000" cy="493486"/>
          </a:xfrm>
          <a:prstGeom prst="rect">
            <a:avLst/>
          </a:prstGeom>
        </p:spPr>
      </p:pic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467544" y="4532528"/>
            <a:ext cx="8208912" cy="508552"/>
          </a:xfrm>
        </p:spPr>
        <p:txBody>
          <a:bodyPr lIns="72000" tIns="0" rIns="72000" bIns="0" anchor="ctr">
            <a:normAutofit/>
          </a:bodyPr>
          <a:lstStyle>
            <a:lvl1pPr marL="0" indent="0" algn="r">
              <a:buNone/>
              <a:defRPr sz="20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 dirty="0"/>
          </a:p>
        </p:txBody>
      </p:sp>
      <p:sp>
        <p:nvSpPr>
          <p:cNvPr id="15" name="Date Placeholder 11"/>
          <p:cNvSpPr>
            <a:spLocks noGrp="1"/>
          </p:cNvSpPr>
          <p:nvPr>
            <p:ph type="dt" sz="half" idx="2"/>
          </p:nvPr>
        </p:nvSpPr>
        <p:spPr>
          <a:xfrm>
            <a:off x="7164288" y="5398045"/>
            <a:ext cx="15121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3635548" y="5398045"/>
            <a:ext cx="1584176" cy="365125"/>
          </a:xfrm>
        </p:spPr>
        <p:txBody>
          <a:bodyPr>
            <a:normAutofit/>
          </a:bodyPr>
          <a:lstStyle>
            <a:lvl1pPr algn="r"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Location   |</a:t>
            </a:r>
            <a:endParaRPr lang="en-GB" dirty="0"/>
          </a:p>
        </p:txBody>
      </p:sp>
      <p:sp>
        <p:nvSpPr>
          <p:cNvPr id="18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5220072" y="5398045"/>
            <a:ext cx="1944216" cy="365125"/>
          </a:xfrm>
        </p:spPr>
        <p:txBody>
          <a:bodyPr>
            <a:normAutofit/>
          </a:bodyPr>
          <a:lstStyle>
            <a:lvl1pPr algn="r">
              <a:defRPr sz="12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Initial. Surname  |</a:t>
            </a:r>
            <a:endParaRPr lang="en-GB" dirty="0"/>
          </a:p>
        </p:txBody>
      </p:sp>
      <p:pic>
        <p:nvPicPr>
          <p:cNvPr id="16" name="Picture 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01" y="382084"/>
            <a:ext cx="5400600" cy="1576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474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none">
            <a:no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95275" y="1196752"/>
            <a:ext cx="8597205" cy="48960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2248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 wrap="none">
            <a:no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95275" y="1196752"/>
            <a:ext cx="4060701" cy="4896073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831779" y="1196752"/>
            <a:ext cx="4060701" cy="4896073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2298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none">
            <a:no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236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95275" y="1412776"/>
            <a:ext cx="8597205" cy="468004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066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95275" y="5681848"/>
            <a:ext cx="8597205" cy="409469"/>
          </a:xfrm>
        </p:spPr>
        <p:txBody>
          <a:bodyPr bIns="0" anchor="b">
            <a:noAutofit/>
          </a:bodyPr>
          <a:lstStyle>
            <a:lvl1pPr>
              <a:spcBef>
                <a:spcPts val="0"/>
              </a:spcBef>
              <a:defRPr sz="800" b="0"/>
            </a:lvl1pPr>
          </a:lstStyle>
          <a:p>
            <a:pPr lvl="0"/>
            <a:r>
              <a:rPr lang="en-US" dirty="0" smtClean="0"/>
              <a:t>Source: Xxx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/>
              <a:t>Premier Stocktake</a:t>
            </a:r>
            <a:endParaRPr lang="en-GB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295275" y="1196752"/>
            <a:ext cx="8597205" cy="44870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831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295275" y="1412776"/>
            <a:ext cx="4060701" cy="4680049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831779" y="1412776"/>
            <a:ext cx="4060701" cy="4680049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392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011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95275" y="5681848"/>
            <a:ext cx="8597205" cy="409469"/>
          </a:xfrm>
        </p:spPr>
        <p:txBody>
          <a:bodyPr bIns="0" anchor="b">
            <a:noAutofit/>
          </a:bodyPr>
          <a:lstStyle>
            <a:lvl1pPr>
              <a:spcBef>
                <a:spcPts val="0"/>
              </a:spcBef>
              <a:defRPr sz="800" b="0"/>
            </a:lvl1pPr>
          </a:lstStyle>
          <a:p>
            <a:pPr lvl="0"/>
            <a:r>
              <a:rPr lang="en-US" dirty="0" smtClean="0"/>
              <a:t>Source: Xxx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295275" y="1196752"/>
            <a:ext cx="8597205" cy="44870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5415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Content and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95275" y="5681848"/>
            <a:ext cx="8597205" cy="409469"/>
          </a:xfrm>
        </p:spPr>
        <p:txBody>
          <a:bodyPr bIns="0" anchor="b">
            <a:noAutofit/>
          </a:bodyPr>
          <a:lstStyle>
            <a:lvl1pPr>
              <a:spcBef>
                <a:spcPts val="0"/>
              </a:spcBef>
              <a:defRPr sz="800" b="0"/>
            </a:lvl1pPr>
          </a:lstStyle>
          <a:p>
            <a:pPr lvl="0"/>
            <a:r>
              <a:rPr lang="en-US" dirty="0" smtClean="0"/>
              <a:t>Source: Xxx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295275" y="1196752"/>
            <a:ext cx="4060701" cy="4487075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831779" y="1196752"/>
            <a:ext cx="4060701" cy="4487075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7275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95275" y="5681848"/>
            <a:ext cx="8597205" cy="409469"/>
          </a:xfrm>
        </p:spPr>
        <p:txBody>
          <a:bodyPr bIns="0" anchor="b">
            <a:noAutofit/>
          </a:bodyPr>
          <a:lstStyle>
            <a:lvl1pPr>
              <a:spcBef>
                <a:spcPts val="0"/>
              </a:spcBef>
              <a:defRPr sz="800" b="0"/>
            </a:lvl1pPr>
          </a:lstStyle>
          <a:p>
            <a:pPr lvl="0"/>
            <a:r>
              <a:rPr lang="en-US" dirty="0" smtClean="0"/>
              <a:t>Source: Xxx</a:t>
            </a:r>
          </a:p>
        </p:txBody>
      </p:sp>
    </p:spTree>
    <p:extLst>
      <p:ext uri="{BB962C8B-B14F-4D97-AF65-F5344CB8AC3E}">
        <p14:creationId xmlns:p14="http://schemas.microsoft.com/office/powerpoint/2010/main" val="6584083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 and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95275" y="5681848"/>
            <a:ext cx="8597205" cy="409469"/>
          </a:xfrm>
        </p:spPr>
        <p:txBody>
          <a:bodyPr bIns="0" anchor="b">
            <a:noAutofit/>
          </a:bodyPr>
          <a:lstStyle>
            <a:lvl1pPr>
              <a:spcBef>
                <a:spcPts val="0"/>
              </a:spcBef>
              <a:defRPr sz="800" b="0"/>
            </a:lvl1pPr>
          </a:lstStyle>
          <a:p>
            <a:pPr lvl="0"/>
            <a:r>
              <a:rPr lang="en-US" dirty="0" smtClean="0"/>
              <a:t>Source: Xxx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295275" y="1412777"/>
            <a:ext cx="8597205" cy="4271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3886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Subtitle, Content and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295275" y="1412776"/>
            <a:ext cx="4060701" cy="4281441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95275" y="5681848"/>
            <a:ext cx="8597205" cy="409469"/>
          </a:xfrm>
        </p:spPr>
        <p:txBody>
          <a:bodyPr bIns="0" anchor="b">
            <a:noAutofit/>
          </a:bodyPr>
          <a:lstStyle>
            <a:lvl1pPr>
              <a:spcBef>
                <a:spcPts val="0"/>
              </a:spcBef>
              <a:defRPr sz="800" b="0"/>
            </a:lvl1pPr>
          </a:lstStyle>
          <a:p>
            <a:pPr lvl="0"/>
            <a:r>
              <a:rPr lang="en-US" dirty="0" smtClean="0"/>
              <a:t>Source: Xxx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831779" y="1412776"/>
            <a:ext cx="4060701" cy="4281441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9737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95275" y="5681848"/>
            <a:ext cx="8597205" cy="409469"/>
          </a:xfrm>
        </p:spPr>
        <p:txBody>
          <a:bodyPr bIns="0" anchor="b">
            <a:noAutofit/>
          </a:bodyPr>
          <a:lstStyle>
            <a:lvl1pPr>
              <a:spcBef>
                <a:spcPts val="0"/>
              </a:spcBef>
              <a:defRPr sz="800" b="0"/>
            </a:lvl1pPr>
          </a:lstStyle>
          <a:p>
            <a:pPr lvl="0"/>
            <a:r>
              <a:rPr lang="en-US" dirty="0" smtClean="0"/>
              <a:t>Source: Xxx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99387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11188" y="2276872"/>
            <a:ext cx="8281291" cy="936625"/>
          </a:xfrm>
          <a:prstGeom prst="rect">
            <a:avLst/>
          </a:prstGeom>
          <a:solidFill>
            <a:schemeClr val="tx2"/>
          </a:solidFill>
        </p:spPr>
        <p:txBody>
          <a:bodyPr anchor="ctr">
            <a:normAutofit/>
          </a:bodyPr>
          <a:lstStyle>
            <a:lvl1pPr>
              <a:defRPr sz="3200" b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 smtClean="0"/>
              <a:t>Divider Theme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150" y="5516880"/>
            <a:ext cx="9086850" cy="170799"/>
          </a:xfrm>
          <a:prstGeom prst="rect">
            <a:avLst/>
          </a:prstGeom>
        </p:spPr>
      </p:pic>
      <p:pic>
        <p:nvPicPr>
          <p:cNvPr id="12" name="Picture 107" descr="C:\Users\Conny\Desktop\WCG\WCG - Logo\PNG\Logos blue\WCG - Logo - General - Blue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849" y="6149078"/>
            <a:ext cx="1109368" cy="34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1968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323850" y="1412775"/>
            <a:ext cx="2908573" cy="4680049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3448447" y="1412776"/>
            <a:ext cx="5472608" cy="4680049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87671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Content and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/>
              <a:t>Premier Stocktake</a:t>
            </a:r>
            <a:endParaRPr lang="en-GB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95275" y="5681848"/>
            <a:ext cx="8597205" cy="409469"/>
          </a:xfrm>
        </p:spPr>
        <p:txBody>
          <a:bodyPr bIns="0" anchor="b">
            <a:noAutofit/>
          </a:bodyPr>
          <a:lstStyle>
            <a:lvl1pPr>
              <a:spcBef>
                <a:spcPts val="0"/>
              </a:spcBef>
              <a:defRPr sz="800" b="0"/>
            </a:lvl1pPr>
          </a:lstStyle>
          <a:p>
            <a:pPr lvl="0"/>
            <a:r>
              <a:rPr lang="en-US" dirty="0" smtClean="0"/>
              <a:t>Source: Xxx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295275" y="1196752"/>
            <a:ext cx="4060701" cy="4487075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831779" y="1196752"/>
            <a:ext cx="4060701" cy="4487075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4808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6516216" y="1412776"/>
            <a:ext cx="2404517" cy="468004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323850" y="1412777"/>
            <a:ext cx="6004917" cy="468004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4417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290287" y="1412776"/>
            <a:ext cx="3921674" cy="187220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4999381" y="1412776"/>
            <a:ext cx="3921674" cy="187220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323850" y="3532181"/>
            <a:ext cx="8597205" cy="2551450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940815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290287" y="3645024"/>
            <a:ext cx="3921674" cy="2304256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4999381" y="3645024"/>
            <a:ext cx="3921674" cy="2304256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323850" y="1412776"/>
            <a:ext cx="8597205" cy="2143224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0798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290287" y="3645024"/>
            <a:ext cx="2625529" cy="2304256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3292907" y="3645024"/>
            <a:ext cx="2625529" cy="2304256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6295526" y="3645024"/>
            <a:ext cx="2625529" cy="2304256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323850" y="1412776"/>
            <a:ext cx="8597205" cy="2143224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286961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290287" y="1412776"/>
            <a:ext cx="2625529" cy="2160240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3292907" y="1412776"/>
            <a:ext cx="2625529" cy="2160240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6295526" y="1412776"/>
            <a:ext cx="2625529" cy="2160240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20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323850" y="3703287"/>
            <a:ext cx="8597205" cy="2380344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97035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323850" y="1412776"/>
            <a:ext cx="2908573" cy="151216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323850" y="2975180"/>
            <a:ext cx="2908573" cy="151216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323850" y="4537584"/>
            <a:ext cx="2908573" cy="154109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3448447" y="1412776"/>
            <a:ext cx="5472608" cy="4664677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8456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Layout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597205" cy="5592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6012482" y="1412776"/>
            <a:ext cx="2908573" cy="151216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6012482" y="2976533"/>
            <a:ext cx="2908573" cy="1512168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6012482" y="4540289"/>
            <a:ext cx="2908573" cy="1548783"/>
          </a:xfrm>
          <a:prstGeom prst="round2DiagRect">
            <a:avLst/>
          </a:prstGeom>
        </p:spPr>
        <p:txBody>
          <a:bodyPr vert="horz" lIns="72000" tIns="72000" rIns="72000" bIns="72000" rtlCol="0">
            <a:normAutofit/>
          </a:bodyPr>
          <a:lstStyle>
            <a:lvl1pPr>
              <a:defRPr lang="en-GB" sz="1400"/>
            </a:lvl1pPr>
          </a:lstStyle>
          <a:p>
            <a:pPr lvl="0"/>
            <a:r>
              <a:rPr lang="en-GB" dirty="0" smtClean="0"/>
              <a:t>Picture placeholder</a:t>
            </a:r>
            <a:endParaRPr lang="en-GB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323850" y="1412777"/>
            <a:ext cx="5553983" cy="4665905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39978"/>
            <a:ext cx="8597205" cy="288925"/>
          </a:xfrm>
        </p:spPr>
        <p:txBody>
          <a:bodyPr anchor="ctr">
            <a:noAutofit/>
          </a:bodyPr>
          <a:lstStyle>
            <a:lvl1pPr>
              <a:defRPr sz="18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3111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ack Slide &quot;Thank You&quot;">
    <p:bg>
      <p:bgPr>
        <a:solidFill>
          <a:srgbClr val="00329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 userDrawn="1"/>
        </p:nvGrpSpPr>
        <p:grpSpPr>
          <a:xfrm>
            <a:off x="2185076" y="1790072"/>
            <a:ext cx="4752528" cy="2880320"/>
            <a:chOff x="3635896" y="3356992"/>
            <a:chExt cx="4752528" cy="288032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" name="Rectangle 1"/>
            <p:cNvSpPr/>
            <p:nvPr userDrawn="1"/>
          </p:nvSpPr>
          <p:spPr>
            <a:xfrm>
              <a:off x="3635896" y="3356992"/>
              <a:ext cx="4752528" cy="2880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pic>
          <p:nvPicPr>
            <p:cNvPr id="11" name="Picture 10"/>
            <p:cNvPicPr>
              <a:picLocks noChangeAspect="1"/>
            </p:cNvPicPr>
            <p:nvPr userDrawn="1">
              <p:custDataLst>
                <p:tags r:id="rId1"/>
              </p:custDataLst>
            </p:nvPr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125978" y="4761028"/>
              <a:ext cx="4262446" cy="334548"/>
            </a:xfrm>
            <a:prstGeom prst="rect">
              <a:avLst/>
            </a:prstGeom>
          </p:spPr>
        </p:pic>
      </p:grpSp>
      <p:sp>
        <p:nvSpPr>
          <p:cNvPr id="12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2834997" y="2696461"/>
            <a:ext cx="3897243" cy="266322"/>
          </a:xfrm>
        </p:spPr>
        <p:txBody>
          <a:bodyPr lIns="36000" rIns="36000" anchor="ctr">
            <a:noAutofit/>
          </a:bodyPr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Name Surname</a:t>
            </a:r>
            <a:endParaRPr lang="en-GB" dirty="0"/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834997" y="2963910"/>
            <a:ext cx="3897243" cy="266322"/>
          </a:xfrm>
        </p:spPr>
        <p:txBody>
          <a:bodyPr lIns="36000" rIns="36000" anchor="ctr">
            <a:noAutofit/>
          </a:bodyPr>
          <a:lstStyle>
            <a:lvl1pPr>
              <a:defRPr sz="11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Directory</a:t>
            </a:r>
            <a:endParaRPr lang="en-GB" dirty="0"/>
          </a:p>
        </p:txBody>
      </p:sp>
      <p:sp>
        <p:nvSpPr>
          <p:cNvPr id="14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184680" y="3494035"/>
            <a:ext cx="1440160" cy="266322"/>
          </a:xfrm>
        </p:spPr>
        <p:txBody>
          <a:bodyPr lIns="36000" rIns="36000" anchor="ctr">
            <a:noAutofit/>
          </a:bodyPr>
          <a:lstStyle>
            <a:lvl1pPr>
              <a:defRPr sz="11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+27 (0)21 XXX XXXX</a:t>
            </a:r>
            <a:endParaRPr lang="en-GB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2834997" y="3497483"/>
            <a:ext cx="402674" cy="261610"/>
          </a:xfrm>
          <a:prstGeom prst="rect">
            <a:avLst/>
          </a:prstGeom>
        </p:spPr>
        <p:txBody>
          <a:bodyPr vert="horz" lIns="36000" tIns="72000" rIns="36000" bIns="72000" rtlCol="0" anchor="ctr">
            <a:noAutofit/>
          </a:bodyPr>
          <a:lstStyle/>
          <a:p>
            <a:pPr>
              <a:spcBef>
                <a:spcPts val="300"/>
              </a:spcBef>
              <a:buFont typeface="Arial" pitchFamily="34" charset="0"/>
              <a:buNone/>
            </a:pPr>
            <a:r>
              <a:rPr lang="en-GB" sz="1100" b="1" dirty="0" smtClean="0">
                <a:solidFill>
                  <a:srgbClr val="003399"/>
                </a:solidFill>
              </a:rPr>
              <a:t>Tel:</a:t>
            </a:r>
            <a:endParaRPr lang="en-GB" sz="1100" b="1" dirty="0">
              <a:solidFill>
                <a:srgbClr val="003399"/>
              </a:solidFill>
            </a:endParaRP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5130119" y="3494035"/>
            <a:ext cx="1440160" cy="266322"/>
          </a:xfrm>
        </p:spPr>
        <p:txBody>
          <a:bodyPr lIns="36000" rIns="36000" anchor="ctr">
            <a:noAutofit/>
          </a:bodyPr>
          <a:lstStyle>
            <a:lvl1pPr>
              <a:defRPr sz="11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+27 (0)21 XXX XXXX</a:t>
            </a:r>
            <a:endParaRPr lang="en-GB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4780436" y="3497483"/>
            <a:ext cx="402674" cy="261610"/>
          </a:xfrm>
          <a:prstGeom prst="rect">
            <a:avLst/>
          </a:prstGeom>
        </p:spPr>
        <p:txBody>
          <a:bodyPr vert="horz" lIns="36000" tIns="72000" rIns="36000" bIns="72000" rtlCol="0" anchor="ctr">
            <a:noAutofit/>
          </a:bodyPr>
          <a:lstStyle/>
          <a:p>
            <a:pPr>
              <a:spcBef>
                <a:spcPts val="300"/>
              </a:spcBef>
              <a:buFont typeface="Arial" pitchFamily="34" charset="0"/>
              <a:buNone/>
            </a:pPr>
            <a:r>
              <a:rPr lang="en-GB" sz="1100" b="1" dirty="0" smtClean="0">
                <a:solidFill>
                  <a:srgbClr val="003399"/>
                </a:solidFill>
              </a:rPr>
              <a:t>Fax:</a:t>
            </a:r>
            <a:endParaRPr lang="en-GB" sz="1100" b="1" dirty="0">
              <a:solidFill>
                <a:srgbClr val="003399"/>
              </a:solidFill>
            </a:endParaRPr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2834997" y="3768568"/>
            <a:ext cx="3734059" cy="266322"/>
          </a:xfrm>
        </p:spPr>
        <p:txBody>
          <a:bodyPr lIns="36000" rIns="36000" anchor="ctr">
            <a:noAutofit/>
          </a:bodyPr>
          <a:lstStyle>
            <a:lvl1pPr>
              <a:defRPr sz="11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Name.Surname@westerncape.gov.za</a:t>
            </a:r>
            <a:endParaRPr lang="en-GB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2834996" y="4043102"/>
            <a:ext cx="3734059" cy="261610"/>
          </a:xfrm>
          <a:prstGeom prst="rect">
            <a:avLst/>
          </a:prstGeom>
        </p:spPr>
        <p:txBody>
          <a:bodyPr vert="horz" lIns="36000" tIns="72000" rIns="36000" bIns="72000" rtlCol="0" anchor="ctr">
            <a:noAutofit/>
          </a:bodyPr>
          <a:lstStyle/>
          <a:p>
            <a:pPr>
              <a:spcBef>
                <a:spcPts val="300"/>
              </a:spcBef>
              <a:buFont typeface="Arial" pitchFamily="34" charset="0"/>
              <a:buNone/>
            </a:pPr>
            <a:r>
              <a:rPr lang="en-GB" sz="1100" b="1" dirty="0" smtClean="0">
                <a:solidFill>
                  <a:srgbClr val="003399"/>
                </a:solidFill>
              </a:rPr>
              <a:t>www.westerncape.gov.za</a:t>
            </a:r>
            <a:endParaRPr lang="en-GB" sz="1100" b="1" dirty="0">
              <a:solidFill>
                <a:srgbClr val="003399"/>
              </a:solidFill>
            </a:endParaRPr>
          </a:p>
        </p:txBody>
      </p:sp>
      <p:pic>
        <p:nvPicPr>
          <p:cNvPr id="21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026" y="1734838"/>
            <a:ext cx="2842836" cy="1082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295275" y="565701"/>
            <a:ext cx="24048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prstClr val="white"/>
                </a:solidFill>
              </a:rPr>
              <a:t>Contact Us</a:t>
            </a:r>
            <a:endParaRPr lang="en-GB" sz="2400" dirty="0">
              <a:solidFill>
                <a:prstClr val="white"/>
              </a:solidFill>
            </a:endParaRP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2834996" y="4333520"/>
            <a:ext cx="3349330" cy="266322"/>
          </a:xfrm>
        </p:spPr>
        <p:txBody>
          <a:bodyPr lIns="36000" rIns="36000" anchor="ctr">
            <a:noAutofit/>
          </a:bodyPr>
          <a:lstStyle>
            <a:lvl1pPr>
              <a:defRPr sz="11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ZA" dirty="0" smtClean="0"/>
              <a:t>Fill in your address</a:t>
            </a:r>
          </a:p>
        </p:txBody>
      </p:sp>
    </p:spTree>
    <p:extLst>
      <p:ext uri="{BB962C8B-B14F-4D97-AF65-F5344CB8AC3E}">
        <p14:creationId xmlns:p14="http://schemas.microsoft.com/office/powerpoint/2010/main" val="2322409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Slide &quot;Thank You&quot;">
    <p:bg>
      <p:bgPr>
        <a:solidFill>
          <a:srgbClr val="00329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 userDrawn="1"/>
        </p:nvSpPr>
        <p:spPr>
          <a:xfrm>
            <a:off x="1763688" y="3861048"/>
            <a:ext cx="7200800" cy="1083419"/>
          </a:xfrm>
          <a:prstGeom prst="rect">
            <a:avLst/>
          </a:prstGeom>
        </p:spPr>
        <p:txBody>
          <a:bodyPr wrap="none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2400"/>
              </a:spcAft>
            </a:pPr>
            <a:r>
              <a:rPr lang="en-US" sz="3200" dirty="0" smtClean="0">
                <a:solidFill>
                  <a:prstClr val="white"/>
                </a:solidFill>
                <a:cs typeface="Century Gothic"/>
              </a:rPr>
              <a:t>Thank you</a:t>
            </a:r>
            <a:endParaRPr lang="en-US" sz="3200" dirty="0">
              <a:solidFill>
                <a:prstClr val="white"/>
              </a:solidFill>
              <a:cs typeface="Century Gothic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3223800"/>
            <a:ext cx="9144000" cy="246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435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504" y="234878"/>
            <a:ext cx="8794113" cy="298033"/>
          </a:xfrm>
          <a:prstGeom prst="rect">
            <a:avLst/>
          </a:prstGeom>
        </p:spPr>
        <p:txBody>
          <a:bodyPr lIns="93156" tIns="46579" rIns="93156" bIns="46579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76653" y="6606955"/>
            <a:ext cx="2177066" cy="241341"/>
          </a:xfrm>
          <a:prstGeom prst="rect">
            <a:avLst/>
          </a:prstGeom>
          <a:ln/>
        </p:spPr>
        <p:txBody>
          <a:bodyPr lIns="93156" tIns="46579" rIns="93156" bIns="46579"/>
          <a:lstStyle>
            <a:lvl1pPr>
              <a:defRPr/>
            </a:lvl1pPr>
          </a:lstStyle>
          <a:p>
            <a:pPr>
              <a:defRPr/>
            </a:pPr>
            <a:fld id="{813C9F01-57DB-4FE0-B1F9-B373476DFED9}" type="slidenum">
              <a:rPr lang="en-US">
                <a:solidFill>
                  <a:srgbClr val="00339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763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ags" Target="../tags/tag7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ags" Target="../tags/tag6.xml"/><Relationship Id="rId38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ags" Target="../tags/tag5.xml"/><Relationship Id="rId37" Type="http://schemas.openxmlformats.org/officeDocument/2006/relationships/image" Target="../media/image1.emf"/><Relationship Id="rId40" Type="http://schemas.openxmlformats.org/officeDocument/2006/relationships/image" Target="../media/image4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vmlDrawing" Target="../drawings/vmlDrawing1.vml"/><Relationship Id="rId36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ags" Target="../tags/tag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Relationship Id="rId30" Type="http://schemas.openxmlformats.org/officeDocument/2006/relationships/tags" Target="../tags/tag3.xml"/><Relationship Id="rId35" Type="http://schemas.openxmlformats.org/officeDocument/2006/relationships/tags" Target="../tags/tag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18" Type="http://schemas.openxmlformats.org/officeDocument/2006/relationships/slideLayout" Target="../slideLayouts/slideLayout44.xml"/><Relationship Id="rId26" Type="http://schemas.openxmlformats.org/officeDocument/2006/relationships/vmlDrawing" Target="../drawings/vmlDrawing2.vml"/><Relationship Id="rId3" Type="http://schemas.openxmlformats.org/officeDocument/2006/relationships/slideLayout" Target="../slideLayouts/slideLayout29.xml"/><Relationship Id="rId21" Type="http://schemas.openxmlformats.org/officeDocument/2006/relationships/slideLayout" Target="../slideLayouts/slideLayout47.xml"/><Relationship Id="rId34" Type="http://schemas.openxmlformats.org/officeDocument/2006/relationships/oleObject" Target="../embeddings/oleObject2.bin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17" Type="http://schemas.openxmlformats.org/officeDocument/2006/relationships/slideLayout" Target="../slideLayouts/slideLayout43.xml"/><Relationship Id="rId25" Type="http://schemas.openxmlformats.org/officeDocument/2006/relationships/theme" Target="../theme/theme2.xml"/><Relationship Id="rId33" Type="http://schemas.openxmlformats.org/officeDocument/2006/relationships/tags" Target="../tags/tag56.xml"/><Relationship Id="rId38" Type="http://schemas.openxmlformats.org/officeDocument/2006/relationships/image" Target="../media/image4.png"/><Relationship Id="rId2" Type="http://schemas.openxmlformats.org/officeDocument/2006/relationships/slideLayout" Target="../slideLayouts/slideLayout28.xml"/><Relationship Id="rId16" Type="http://schemas.openxmlformats.org/officeDocument/2006/relationships/slideLayout" Target="../slideLayouts/slideLayout42.xml"/><Relationship Id="rId20" Type="http://schemas.openxmlformats.org/officeDocument/2006/relationships/slideLayout" Target="../slideLayouts/slideLayout46.xml"/><Relationship Id="rId29" Type="http://schemas.openxmlformats.org/officeDocument/2006/relationships/tags" Target="../tags/tag52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24" Type="http://schemas.openxmlformats.org/officeDocument/2006/relationships/slideLayout" Target="../slideLayouts/slideLayout50.xml"/><Relationship Id="rId32" Type="http://schemas.openxmlformats.org/officeDocument/2006/relationships/tags" Target="../tags/tag55.xml"/><Relationship Id="rId37" Type="http://schemas.openxmlformats.org/officeDocument/2006/relationships/image" Target="../media/image3.png"/><Relationship Id="rId5" Type="http://schemas.openxmlformats.org/officeDocument/2006/relationships/slideLayout" Target="../slideLayouts/slideLayout31.xml"/><Relationship Id="rId15" Type="http://schemas.openxmlformats.org/officeDocument/2006/relationships/slideLayout" Target="../slideLayouts/slideLayout41.xml"/><Relationship Id="rId23" Type="http://schemas.openxmlformats.org/officeDocument/2006/relationships/slideLayout" Target="../slideLayouts/slideLayout49.xml"/><Relationship Id="rId28" Type="http://schemas.openxmlformats.org/officeDocument/2006/relationships/tags" Target="../tags/tag51.xml"/><Relationship Id="rId36" Type="http://schemas.openxmlformats.org/officeDocument/2006/relationships/image" Target="../media/image2.jpeg"/><Relationship Id="rId10" Type="http://schemas.openxmlformats.org/officeDocument/2006/relationships/slideLayout" Target="../slideLayouts/slideLayout36.xml"/><Relationship Id="rId19" Type="http://schemas.openxmlformats.org/officeDocument/2006/relationships/slideLayout" Target="../slideLayouts/slideLayout45.xml"/><Relationship Id="rId31" Type="http://schemas.openxmlformats.org/officeDocument/2006/relationships/tags" Target="../tags/tag54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40.xml"/><Relationship Id="rId22" Type="http://schemas.openxmlformats.org/officeDocument/2006/relationships/slideLayout" Target="../slideLayouts/slideLayout48.xml"/><Relationship Id="rId27" Type="http://schemas.openxmlformats.org/officeDocument/2006/relationships/tags" Target="../tags/tag50.xml"/><Relationship Id="rId30" Type="http://schemas.openxmlformats.org/officeDocument/2006/relationships/tags" Target="../tags/tag53.xml"/><Relationship Id="rId35" Type="http://schemas.openxmlformats.org/officeDocument/2006/relationships/image" Target="../media/image1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vmlDrawing" Target="../drawings/vmlDrawing3.vml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oleObject" Target="../embeddings/oleObject3.bin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theme" Target="../theme/theme3.xml"/><Relationship Id="rId33" Type="http://schemas.openxmlformats.org/officeDocument/2006/relationships/tags" Target="../tags/tag104.xml"/><Relationship Id="rId38" Type="http://schemas.openxmlformats.org/officeDocument/2006/relationships/image" Target="../media/image4.png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tags" Target="../tags/tag100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tags" Target="../tags/tag103.xml"/><Relationship Id="rId37" Type="http://schemas.openxmlformats.org/officeDocument/2006/relationships/image" Target="../media/image3.png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tags" Target="../tags/tag99.xml"/><Relationship Id="rId36" Type="http://schemas.openxmlformats.org/officeDocument/2006/relationships/image" Target="../media/image2.jpeg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tags" Target="../tags/tag102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tags" Target="../tags/tag98.xml"/><Relationship Id="rId30" Type="http://schemas.openxmlformats.org/officeDocument/2006/relationships/tags" Target="../tags/tag101.xml"/><Relationship Id="rId35" Type="http://schemas.openxmlformats.org/officeDocument/2006/relationships/image" Target="../media/image1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13" Type="http://schemas.openxmlformats.org/officeDocument/2006/relationships/slideLayout" Target="../slideLayouts/slideLayout87.xml"/><Relationship Id="rId18" Type="http://schemas.openxmlformats.org/officeDocument/2006/relationships/slideLayout" Target="../slideLayouts/slideLayout92.xml"/><Relationship Id="rId26" Type="http://schemas.openxmlformats.org/officeDocument/2006/relationships/slideLayout" Target="../slideLayouts/slideLayout100.xml"/><Relationship Id="rId39" Type="http://schemas.openxmlformats.org/officeDocument/2006/relationships/image" Target="../media/image3.png"/><Relationship Id="rId3" Type="http://schemas.openxmlformats.org/officeDocument/2006/relationships/slideLayout" Target="../slideLayouts/slideLayout77.xml"/><Relationship Id="rId21" Type="http://schemas.openxmlformats.org/officeDocument/2006/relationships/slideLayout" Target="../slideLayouts/slideLayout95.xml"/><Relationship Id="rId34" Type="http://schemas.openxmlformats.org/officeDocument/2006/relationships/tags" Target="../tags/tag151.xml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17" Type="http://schemas.openxmlformats.org/officeDocument/2006/relationships/slideLayout" Target="../slideLayouts/slideLayout91.xml"/><Relationship Id="rId25" Type="http://schemas.openxmlformats.org/officeDocument/2006/relationships/slideLayout" Target="../slideLayouts/slideLayout99.xml"/><Relationship Id="rId33" Type="http://schemas.openxmlformats.org/officeDocument/2006/relationships/tags" Target="../tags/tag150.xml"/><Relationship Id="rId38" Type="http://schemas.openxmlformats.org/officeDocument/2006/relationships/image" Target="../media/image2.jpeg"/><Relationship Id="rId2" Type="http://schemas.openxmlformats.org/officeDocument/2006/relationships/slideLayout" Target="../slideLayouts/slideLayout76.xml"/><Relationship Id="rId16" Type="http://schemas.openxmlformats.org/officeDocument/2006/relationships/slideLayout" Target="../slideLayouts/slideLayout90.xml"/><Relationship Id="rId20" Type="http://schemas.openxmlformats.org/officeDocument/2006/relationships/slideLayout" Target="../slideLayouts/slideLayout94.xml"/><Relationship Id="rId29" Type="http://schemas.openxmlformats.org/officeDocument/2006/relationships/tags" Target="../tags/tag146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24" Type="http://schemas.openxmlformats.org/officeDocument/2006/relationships/slideLayout" Target="../slideLayouts/slideLayout98.xml"/><Relationship Id="rId32" Type="http://schemas.openxmlformats.org/officeDocument/2006/relationships/tags" Target="../tags/tag149.xml"/><Relationship Id="rId37" Type="http://schemas.openxmlformats.org/officeDocument/2006/relationships/image" Target="../media/image1.emf"/><Relationship Id="rId40" Type="http://schemas.openxmlformats.org/officeDocument/2006/relationships/image" Target="../media/image4.png"/><Relationship Id="rId5" Type="http://schemas.openxmlformats.org/officeDocument/2006/relationships/slideLayout" Target="../slideLayouts/slideLayout79.xml"/><Relationship Id="rId15" Type="http://schemas.openxmlformats.org/officeDocument/2006/relationships/slideLayout" Target="../slideLayouts/slideLayout89.xml"/><Relationship Id="rId23" Type="http://schemas.openxmlformats.org/officeDocument/2006/relationships/slideLayout" Target="../slideLayouts/slideLayout97.xml"/><Relationship Id="rId28" Type="http://schemas.openxmlformats.org/officeDocument/2006/relationships/vmlDrawing" Target="../drawings/vmlDrawing4.vml"/><Relationship Id="rId36" Type="http://schemas.openxmlformats.org/officeDocument/2006/relationships/oleObject" Target="../embeddings/oleObject4.bin"/><Relationship Id="rId10" Type="http://schemas.openxmlformats.org/officeDocument/2006/relationships/slideLayout" Target="../slideLayouts/slideLayout84.xml"/><Relationship Id="rId19" Type="http://schemas.openxmlformats.org/officeDocument/2006/relationships/slideLayout" Target="../slideLayouts/slideLayout93.xml"/><Relationship Id="rId31" Type="http://schemas.openxmlformats.org/officeDocument/2006/relationships/tags" Target="../tags/tag148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slideLayout" Target="../slideLayouts/slideLayout88.xml"/><Relationship Id="rId22" Type="http://schemas.openxmlformats.org/officeDocument/2006/relationships/slideLayout" Target="../slideLayouts/slideLayout96.xml"/><Relationship Id="rId27" Type="http://schemas.openxmlformats.org/officeDocument/2006/relationships/theme" Target="../theme/theme4.xml"/><Relationship Id="rId30" Type="http://schemas.openxmlformats.org/officeDocument/2006/relationships/tags" Target="../tags/tag147.xml"/><Relationship Id="rId35" Type="http://schemas.openxmlformats.org/officeDocument/2006/relationships/tags" Target="../tags/tag15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8.xml"/><Relationship Id="rId13" Type="http://schemas.openxmlformats.org/officeDocument/2006/relationships/slideLayout" Target="../slideLayouts/slideLayout113.xml"/><Relationship Id="rId18" Type="http://schemas.openxmlformats.org/officeDocument/2006/relationships/slideLayout" Target="../slideLayouts/slideLayout118.xml"/><Relationship Id="rId26" Type="http://schemas.openxmlformats.org/officeDocument/2006/relationships/theme" Target="../theme/theme5.xml"/><Relationship Id="rId39" Type="http://schemas.openxmlformats.org/officeDocument/2006/relationships/image" Target="../media/image4.png"/><Relationship Id="rId3" Type="http://schemas.openxmlformats.org/officeDocument/2006/relationships/slideLayout" Target="../slideLayouts/slideLayout103.xml"/><Relationship Id="rId21" Type="http://schemas.openxmlformats.org/officeDocument/2006/relationships/slideLayout" Target="../slideLayouts/slideLayout121.xml"/><Relationship Id="rId34" Type="http://schemas.openxmlformats.org/officeDocument/2006/relationships/tags" Target="../tags/tag200.xml"/><Relationship Id="rId7" Type="http://schemas.openxmlformats.org/officeDocument/2006/relationships/slideLayout" Target="../slideLayouts/slideLayout107.xml"/><Relationship Id="rId12" Type="http://schemas.openxmlformats.org/officeDocument/2006/relationships/slideLayout" Target="../slideLayouts/slideLayout112.xml"/><Relationship Id="rId17" Type="http://schemas.openxmlformats.org/officeDocument/2006/relationships/slideLayout" Target="../slideLayouts/slideLayout117.xml"/><Relationship Id="rId25" Type="http://schemas.openxmlformats.org/officeDocument/2006/relationships/slideLayout" Target="../slideLayouts/slideLayout125.xml"/><Relationship Id="rId33" Type="http://schemas.openxmlformats.org/officeDocument/2006/relationships/tags" Target="../tags/tag199.xml"/><Relationship Id="rId38" Type="http://schemas.openxmlformats.org/officeDocument/2006/relationships/image" Target="../media/image3.png"/><Relationship Id="rId2" Type="http://schemas.openxmlformats.org/officeDocument/2006/relationships/slideLayout" Target="../slideLayouts/slideLayout102.xml"/><Relationship Id="rId16" Type="http://schemas.openxmlformats.org/officeDocument/2006/relationships/slideLayout" Target="../slideLayouts/slideLayout116.xml"/><Relationship Id="rId20" Type="http://schemas.openxmlformats.org/officeDocument/2006/relationships/slideLayout" Target="../slideLayouts/slideLayout120.xml"/><Relationship Id="rId29" Type="http://schemas.openxmlformats.org/officeDocument/2006/relationships/tags" Target="../tags/tag195.xml"/><Relationship Id="rId1" Type="http://schemas.openxmlformats.org/officeDocument/2006/relationships/slideLayout" Target="../slideLayouts/slideLayout101.xml"/><Relationship Id="rId6" Type="http://schemas.openxmlformats.org/officeDocument/2006/relationships/slideLayout" Target="../slideLayouts/slideLayout106.xml"/><Relationship Id="rId11" Type="http://schemas.openxmlformats.org/officeDocument/2006/relationships/slideLayout" Target="../slideLayouts/slideLayout111.xml"/><Relationship Id="rId24" Type="http://schemas.openxmlformats.org/officeDocument/2006/relationships/slideLayout" Target="../slideLayouts/slideLayout124.xml"/><Relationship Id="rId32" Type="http://schemas.openxmlformats.org/officeDocument/2006/relationships/tags" Target="../tags/tag198.xml"/><Relationship Id="rId37" Type="http://schemas.openxmlformats.org/officeDocument/2006/relationships/image" Target="../media/image2.jpeg"/><Relationship Id="rId5" Type="http://schemas.openxmlformats.org/officeDocument/2006/relationships/slideLayout" Target="../slideLayouts/slideLayout105.xml"/><Relationship Id="rId15" Type="http://schemas.openxmlformats.org/officeDocument/2006/relationships/slideLayout" Target="../slideLayouts/slideLayout115.xml"/><Relationship Id="rId23" Type="http://schemas.openxmlformats.org/officeDocument/2006/relationships/slideLayout" Target="../slideLayouts/slideLayout123.xml"/><Relationship Id="rId28" Type="http://schemas.openxmlformats.org/officeDocument/2006/relationships/tags" Target="../tags/tag194.xml"/><Relationship Id="rId36" Type="http://schemas.openxmlformats.org/officeDocument/2006/relationships/image" Target="../media/image1.emf"/><Relationship Id="rId10" Type="http://schemas.openxmlformats.org/officeDocument/2006/relationships/slideLayout" Target="../slideLayouts/slideLayout110.xml"/><Relationship Id="rId19" Type="http://schemas.openxmlformats.org/officeDocument/2006/relationships/slideLayout" Target="../slideLayouts/slideLayout119.xml"/><Relationship Id="rId31" Type="http://schemas.openxmlformats.org/officeDocument/2006/relationships/tags" Target="../tags/tag197.xml"/><Relationship Id="rId4" Type="http://schemas.openxmlformats.org/officeDocument/2006/relationships/slideLayout" Target="../slideLayouts/slideLayout104.xml"/><Relationship Id="rId9" Type="http://schemas.openxmlformats.org/officeDocument/2006/relationships/slideLayout" Target="../slideLayouts/slideLayout109.xml"/><Relationship Id="rId14" Type="http://schemas.openxmlformats.org/officeDocument/2006/relationships/slideLayout" Target="../slideLayouts/slideLayout114.xml"/><Relationship Id="rId22" Type="http://schemas.openxmlformats.org/officeDocument/2006/relationships/slideLayout" Target="../slideLayouts/slideLayout122.xml"/><Relationship Id="rId27" Type="http://schemas.openxmlformats.org/officeDocument/2006/relationships/vmlDrawing" Target="../drawings/vmlDrawing5.vml"/><Relationship Id="rId30" Type="http://schemas.openxmlformats.org/officeDocument/2006/relationships/tags" Target="../tags/tag196.xml"/><Relationship Id="rId35" Type="http://schemas.openxmlformats.org/officeDocument/2006/relationships/oleObject" Target="../embeddings/oleObject5.bin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3.xml"/><Relationship Id="rId13" Type="http://schemas.openxmlformats.org/officeDocument/2006/relationships/slideLayout" Target="../slideLayouts/slideLayout138.xml"/><Relationship Id="rId18" Type="http://schemas.openxmlformats.org/officeDocument/2006/relationships/slideLayout" Target="../slideLayouts/slideLayout143.xml"/><Relationship Id="rId26" Type="http://schemas.openxmlformats.org/officeDocument/2006/relationships/theme" Target="../theme/theme6.xml"/><Relationship Id="rId39" Type="http://schemas.openxmlformats.org/officeDocument/2006/relationships/image" Target="../media/image4.png"/><Relationship Id="rId3" Type="http://schemas.openxmlformats.org/officeDocument/2006/relationships/slideLayout" Target="../slideLayouts/slideLayout128.xml"/><Relationship Id="rId21" Type="http://schemas.openxmlformats.org/officeDocument/2006/relationships/slideLayout" Target="../slideLayouts/slideLayout146.xml"/><Relationship Id="rId34" Type="http://schemas.openxmlformats.org/officeDocument/2006/relationships/tags" Target="../tags/tag248.xml"/><Relationship Id="rId7" Type="http://schemas.openxmlformats.org/officeDocument/2006/relationships/slideLayout" Target="../slideLayouts/slideLayout132.xml"/><Relationship Id="rId12" Type="http://schemas.openxmlformats.org/officeDocument/2006/relationships/slideLayout" Target="../slideLayouts/slideLayout137.xml"/><Relationship Id="rId17" Type="http://schemas.openxmlformats.org/officeDocument/2006/relationships/slideLayout" Target="../slideLayouts/slideLayout142.xml"/><Relationship Id="rId25" Type="http://schemas.openxmlformats.org/officeDocument/2006/relationships/slideLayout" Target="../slideLayouts/slideLayout150.xml"/><Relationship Id="rId33" Type="http://schemas.openxmlformats.org/officeDocument/2006/relationships/tags" Target="../tags/tag247.xml"/><Relationship Id="rId38" Type="http://schemas.openxmlformats.org/officeDocument/2006/relationships/image" Target="../media/image3.png"/><Relationship Id="rId2" Type="http://schemas.openxmlformats.org/officeDocument/2006/relationships/slideLayout" Target="../slideLayouts/slideLayout127.xml"/><Relationship Id="rId16" Type="http://schemas.openxmlformats.org/officeDocument/2006/relationships/slideLayout" Target="../slideLayouts/slideLayout141.xml"/><Relationship Id="rId20" Type="http://schemas.openxmlformats.org/officeDocument/2006/relationships/slideLayout" Target="../slideLayouts/slideLayout145.xml"/><Relationship Id="rId29" Type="http://schemas.openxmlformats.org/officeDocument/2006/relationships/tags" Target="../tags/tag243.xml"/><Relationship Id="rId1" Type="http://schemas.openxmlformats.org/officeDocument/2006/relationships/slideLayout" Target="../slideLayouts/slideLayout126.xml"/><Relationship Id="rId6" Type="http://schemas.openxmlformats.org/officeDocument/2006/relationships/slideLayout" Target="../slideLayouts/slideLayout131.xml"/><Relationship Id="rId11" Type="http://schemas.openxmlformats.org/officeDocument/2006/relationships/slideLayout" Target="../slideLayouts/slideLayout136.xml"/><Relationship Id="rId24" Type="http://schemas.openxmlformats.org/officeDocument/2006/relationships/slideLayout" Target="../slideLayouts/slideLayout149.xml"/><Relationship Id="rId32" Type="http://schemas.openxmlformats.org/officeDocument/2006/relationships/tags" Target="../tags/tag246.xml"/><Relationship Id="rId37" Type="http://schemas.openxmlformats.org/officeDocument/2006/relationships/image" Target="../media/image2.jpeg"/><Relationship Id="rId5" Type="http://schemas.openxmlformats.org/officeDocument/2006/relationships/slideLayout" Target="../slideLayouts/slideLayout130.xml"/><Relationship Id="rId15" Type="http://schemas.openxmlformats.org/officeDocument/2006/relationships/slideLayout" Target="../slideLayouts/slideLayout140.xml"/><Relationship Id="rId23" Type="http://schemas.openxmlformats.org/officeDocument/2006/relationships/slideLayout" Target="../slideLayouts/slideLayout148.xml"/><Relationship Id="rId28" Type="http://schemas.openxmlformats.org/officeDocument/2006/relationships/tags" Target="../tags/tag242.xml"/><Relationship Id="rId36" Type="http://schemas.openxmlformats.org/officeDocument/2006/relationships/image" Target="../media/image1.emf"/><Relationship Id="rId10" Type="http://schemas.openxmlformats.org/officeDocument/2006/relationships/slideLayout" Target="../slideLayouts/slideLayout135.xml"/><Relationship Id="rId19" Type="http://schemas.openxmlformats.org/officeDocument/2006/relationships/slideLayout" Target="../slideLayouts/slideLayout144.xml"/><Relationship Id="rId31" Type="http://schemas.openxmlformats.org/officeDocument/2006/relationships/tags" Target="../tags/tag245.xml"/><Relationship Id="rId4" Type="http://schemas.openxmlformats.org/officeDocument/2006/relationships/slideLayout" Target="../slideLayouts/slideLayout129.xml"/><Relationship Id="rId9" Type="http://schemas.openxmlformats.org/officeDocument/2006/relationships/slideLayout" Target="../slideLayouts/slideLayout134.xml"/><Relationship Id="rId14" Type="http://schemas.openxmlformats.org/officeDocument/2006/relationships/slideLayout" Target="../slideLayouts/slideLayout139.xml"/><Relationship Id="rId22" Type="http://schemas.openxmlformats.org/officeDocument/2006/relationships/slideLayout" Target="../slideLayouts/slideLayout147.xml"/><Relationship Id="rId27" Type="http://schemas.openxmlformats.org/officeDocument/2006/relationships/vmlDrawing" Target="../drawings/vmlDrawing6.vml"/><Relationship Id="rId30" Type="http://schemas.openxmlformats.org/officeDocument/2006/relationships/tags" Target="../tags/tag244.xml"/><Relationship Id="rId35" Type="http://schemas.openxmlformats.org/officeDocument/2006/relationships/oleObject" Target="../embeddings/oleObject6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/>
          <p:cNvGraphicFramePr>
            <a:graphicFrameLocks noChangeAspect="1"/>
          </p:cNvGraphicFramePr>
          <p:nvPr>
            <p:custDataLst>
              <p:tags r:id="rId29"/>
            </p:custDataLst>
            <p:extLst>
              <p:ext uri="{D42A27DB-BD31-4B8C-83A1-F6EECF244321}">
                <p14:modId xmlns:p14="http://schemas.microsoft.com/office/powerpoint/2010/main" val="2924740968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4" name="think-cell Slide" r:id="rId36" imgW="360" imgH="360" progId="">
                  <p:embed/>
                </p:oleObj>
              </mc:Choice>
              <mc:Fallback>
                <p:oleObj name="think-cell Slide" r:id="rId36" imgW="360" imgH="360" progId="">
                  <p:embed/>
                  <p:pic>
                    <p:nvPicPr>
                      <p:cNvPr id="0" name="Picture 6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/>
          <p:cNvPicPr>
            <a:picLocks noChangeAspect="1"/>
          </p:cNvPicPr>
          <p:nvPr>
            <p:custDataLst>
              <p:tags r:id="rId30"/>
            </p:custDataLst>
          </p:nvPr>
        </p:nvPicPr>
        <p:blipFill rotWithShape="1">
          <a:blip r:embed="rId3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740232"/>
            <a:ext cx="9144000" cy="3773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31"/>
            </p:custDataLst>
          </p:nvPr>
        </p:nvSpPr>
        <p:spPr>
          <a:xfrm>
            <a:off x="295275" y="180976"/>
            <a:ext cx="8597205" cy="559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00329B"/>
                </a:solidFill>
              </a14:hiddenFill>
            </a:ext>
          </a:extLst>
        </p:spPr>
        <p:txBody>
          <a:bodyPr vert="horz" wrap="none" lIns="72000" tIns="72000" rIns="72000" bIns="72000" rtlCol="0" anchor="ctr">
            <a:normAutofit/>
          </a:bodyPr>
          <a:lstStyle/>
          <a:p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32"/>
            </p:custDataLst>
          </p:nvPr>
        </p:nvSpPr>
        <p:spPr>
          <a:xfrm>
            <a:off x="295275" y="1196752"/>
            <a:ext cx="8597205" cy="4883466"/>
          </a:xfrm>
          <a:prstGeom prst="rect">
            <a:avLst/>
          </a:prstGeom>
        </p:spPr>
        <p:txBody>
          <a:bodyPr vert="horz" lIns="72000" tIns="72000" rIns="72000" bIns="72000" rtlCol="0">
            <a:normAutofit/>
          </a:bodyPr>
          <a:lstStyle/>
          <a:p>
            <a:pPr lvl="0"/>
            <a:r>
              <a:rPr lang="en-US" dirty="0" smtClean="0"/>
              <a:t>First Text Level</a:t>
            </a:r>
          </a:p>
          <a:p>
            <a:pPr lvl="1"/>
            <a:r>
              <a:rPr lang="en-US" dirty="0" smtClean="0"/>
              <a:t>Second</a:t>
            </a:r>
          </a:p>
          <a:p>
            <a:pPr lvl="2"/>
            <a:r>
              <a:rPr lang="en-US" dirty="0" smtClean="0"/>
              <a:t>Third</a:t>
            </a:r>
          </a:p>
          <a:p>
            <a:pPr lvl="3"/>
            <a:r>
              <a:rPr lang="en-US" dirty="0" smtClean="0"/>
              <a:t>Fourth</a:t>
            </a:r>
          </a:p>
          <a:p>
            <a:pPr lvl="4"/>
            <a:r>
              <a:rPr lang="en-US" dirty="0" smtClean="0"/>
              <a:t>Fifth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33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34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/>
              <a:t>Premier Stocktake</a:t>
            </a:r>
            <a:endParaRPr lang="en-GB" dirty="0"/>
          </a:p>
        </p:txBody>
      </p:sp>
      <p:sp>
        <p:nvSpPr>
          <p:cNvPr id="7" name="Rectangle 6"/>
          <p:cNvSpPr>
            <a:spLocks/>
          </p:cNvSpPr>
          <p:nvPr>
            <p:custDataLst>
              <p:tags r:id="rId35"/>
            </p:custDataLst>
          </p:nvPr>
        </p:nvSpPr>
        <p:spPr>
          <a:xfrm>
            <a:off x="2060973" y="6468150"/>
            <a:ext cx="1944216" cy="230832"/>
          </a:xfrm>
          <a:prstGeom prst="rect">
            <a:avLst/>
          </a:prstGeom>
        </p:spPr>
        <p:txBody>
          <a:bodyPr vert="horz" lIns="72000" tIns="72000" rIns="0" bIns="0" rtlCol="0" anchor="b"/>
          <a:lstStyle/>
          <a:p>
            <a:pPr lvl="0"/>
            <a:r>
              <a:rPr lang="en-US" sz="800" dirty="0" smtClean="0">
                <a:solidFill>
                  <a:schemeClr val="accent3"/>
                </a:solidFill>
              </a:rPr>
              <a:t>© Western Cape Government 2012  |</a:t>
            </a:r>
            <a:endParaRPr lang="en-GB" sz="800" dirty="0">
              <a:solidFill>
                <a:schemeClr val="accent3"/>
              </a:solidFill>
            </a:endParaRPr>
          </a:p>
        </p:txBody>
      </p:sp>
      <p:pic>
        <p:nvPicPr>
          <p:cNvPr id="13" name="Picture 107" descr="C:\Users\Conny\Desktop\WCG\WCG - Logo\PNG\Logos blue\WCG - Logo - General - Blue.png"/>
          <p:cNvPicPr>
            <a:picLocks noChangeAspect="1" noChangeArrowheads="1"/>
          </p:cNvPicPr>
          <p:nvPr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849" y="6149078"/>
            <a:ext cx="1109368" cy="34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2430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88" r:id="rId3"/>
    <p:sldLayoutId id="2147483686" r:id="rId4"/>
    <p:sldLayoutId id="2147483674" r:id="rId5"/>
    <p:sldLayoutId id="2147483689" r:id="rId6"/>
    <p:sldLayoutId id="2147483685" r:id="rId7"/>
    <p:sldLayoutId id="2147483679" r:id="rId8"/>
    <p:sldLayoutId id="2147483690" r:id="rId9"/>
    <p:sldLayoutId id="2147483684" r:id="rId10"/>
    <p:sldLayoutId id="2147483680" r:id="rId11"/>
    <p:sldLayoutId id="2147483691" r:id="rId12"/>
    <p:sldLayoutId id="2147483683" r:id="rId13"/>
    <p:sldLayoutId id="2147483681" r:id="rId14"/>
    <p:sldLayoutId id="2147483692" r:id="rId15"/>
    <p:sldLayoutId id="2147483693" r:id="rId16"/>
    <p:sldLayoutId id="2147483694" r:id="rId17"/>
    <p:sldLayoutId id="2147483695" r:id="rId18"/>
    <p:sldLayoutId id="2147483696" r:id="rId19"/>
    <p:sldLayoutId id="2147483697" r:id="rId20"/>
    <p:sldLayoutId id="2147483698" r:id="rId21"/>
    <p:sldLayoutId id="2147483699" r:id="rId22"/>
    <p:sldLayoutId id="2147483682" r:id="rId23"/>
    <p:sldLayoutId id="2147483670" r:id="rId24"/>
    <p:sldLayoutId id="2147483777" r:id="rId25"/>
    <p:sldLayoutId id="2147483830" r:id="rId26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2"/>
          </a:solidFill>
          <a:latin typeface="Century Gothic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300"/>
        </a:spcBef>
        <a:buFont typeface="Arial" pitchFamily="34" charset="0"/>
        <a:buNone/>
        <a:defRPr sz="1600" b="1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180000" indent="-180000" algn="l" defTabSz="914400" rtl="0" eaLnBrk="1" latinLnBrk="0" hangingPunct="1">
        <a:spcBef>
          <a:spcPts val="300"/>
        </a:spcBef>
        <a:buClr>
          <a:srgbClr val="002060"/>
        </a:buClr>
        <a:buFontTx/>
        <a:buBlip>
          <a:blip r:embed="rId40"/>
        </a:buBlip>
        <a:defRPr sz="16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360000" indent="-180000" algn="l" defTabSz="914400" rtl="0" eaLnBrk="1" latinLnBrk="0" hangingPunct="1">
        <a:spcBef>
          <a:spcPts val="300"/>
        </a:spcBef>
        <a:buClr>
          <a:schemeClr val="accent3"/>
        </a:buClr>
        <a:buFont typeface="Arial" pitchFamily="34" charset="0"/>
        <a:buChar char="•"/>
        <a:defRPr lang="en-US" sz="1600" kern="1200" dirty="0" smtClean="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540000" indent="-180000" algn="l" defTabSz="914400" rtl="0" eaLnBrk="1" latinLnBrk="0" hangingPunct="1">
        <a:spcBef>
          <a:spcPts val="300"/>
        </a:spcBef>
        <a:buClr>
          <a:schemeClr val="accent3"/>
        </a:buClr>
        <a:buFont typeface="Arial" pitchFamily="34" charset="0"/>
        <a:buChar char="–"/>
        <a:defRPr sz="16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1800000" indent="-1800000" algn="l" defTabSz="914400" rtl="0" eaLnBrk="1" latinLnBrk="0" hangingPunct="1">
        <a:spcBef>
          <a:spcPts val="300"/>
        </a:spcBef>
        <a:buFont typeface="Arial" pitchFamily="34" charset="0"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/>
          <p:cNvGraphicFramePr>
            <a:graphicFrameLocks noChangeAspect="1"/>
          </p:cNvGraphicFramePr>
          <p:nvPr>
            <p:custDataLst>
              <p:tags r:id="rId27"/>
            </p:custDataLst>
            <p:extLst>
              <p:ext uri="{D42A27DB-BD31-4B8C-83A1-F6EECF244321}">
                <p14:modId xmlns:p14="http://schemas.microsoft.com/office/powerpoint/2010/main" val="1640420333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1" name="think-cell Slide" r:id="rId34" imgW="360" imgH="360" progId="">
                  <p:embed/>
                </p:oleObj>
              </mc:Choice>
              <mc:Fallback>
                <p:oleObj name="think-cell Slide" r:id="rId34" imgW="360" imgH="360" progId="">
                  <p:embed/>
                  <p:pic>
                    <p:nvPicPr>
                      <p:cNvPr id="0" name="Picture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/>
          <p:cNvPicPr>
            <a:picLocks noChangeAspect="1"/>
          </p:cNvPicPr>
          <p:nvPr>
            <p:custDataLst>
              <p:tags r:id="rId28"/>
            </p:custDataLst>
          </p:nvPr>
        </p:nvPicPr>
        <p:blipFill rotWithShape="1"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740232"/>
            <a:ext cx="9144000" cy="3773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29"/>
            </p:custDataLst>
          </p:nvPr>
        </p:nvSpPr>
        <p:spPr>
          <a:xfrm>
            <a:off x="295275" y="180976"/>
            <a:ext cx="8597205" cy="559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00329B"/>
                </a:solidFill>
              </a14:hiddenFill>
            </a:ext>
          </a:extLst>
        </p:spPr>
        <p:txBody>
          <a:bodyPr vert="horz" wrap="none" lIns="72000" tIns="72000" rIns="72000" bIns="72000" rtlCol="0" anchor="ctr">
            <a:normAutofit/>
          </a:bodyPr>
          <a:lstStyle/>
          <a:p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30"/>
            </p:custDataLst>
          </p:nvPr>
        </p:nvSpPr>
        <p:spPr>
          <a:xfrm>
            <a:off x="295275" y="1196752"/>
            <a:ext cx="8597205" cy="4883466"/>
          </a:xfrm>
          <a:prstGeom prst="rect">
            <a:avLst/>
          </a:prstGeom>
        </p:spPr>
        <p:txBody>
          <a:bodyPr vert="horz" lIns="72000" tIns="72000" rIns="72000" bIns="72000" rtlCol="0">
            <a:normAutofit/>
          </a:bodyPr>
          <a:lstStyle/>
          <a:p>
            <a:pPr lvl="0"/>
            <a:r>
              <a:rPr lang="en-US" dirty="0" smtClean="0"/>
              <a:t>First Text Level</a:t>
            </a:r>
          </a:p>
          <a:p>
            <a:pPr lvl="1"/>
            <a:r>
              <a:rPr lang="en-US" dirty="0" smtClean="0"/>
              <a:t>Second</a:t>
            </a:r>
          </a:p>
          <a:p>
            <a:pPr lvl="2"/>
            <a:r>
              <a:rPr lang="en-US" dirty="0" smtClean="0"/>
              <a:t>Third</a:t>
            </a:r>
          </a:p>
          <a:p>
            <a:pPr lvl="3"/>
            <a:r>
              <a:rPr lang="en-US" dirty="0" smtClean="0"/>
              <a:t>Fourth</a:t>
            </a:r>
          </a:p>
          <a:p>
            <a:pPr lvl="4"/>
            <a:r>
              <a:rPr lang="en-US" dirty="0" smtClean="0"/>
              <a:t>Fifth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3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3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7" name="Rectangle 6"/>
          <p:cNvSpPr>
            <a:spLocks/>
          </p:cNvSpPr>
          <p:nvPr>
            <p:custDataLst>
              <p:tags r:id="rId33"/>
            </p:custDataLst>
          </p:nvPr>
        </p:nvSpPr>
        <p:spPr>
          <a:xfrm>
            <a:off x="2060973" y="6468150"/>
            <a:ext cx="1944216" cy="230832"/>
          </a:xfrm>
          <a:prstGeom prst="rect">
            <a:avLst/>
          </a:prstGeom>
        </p:spPr>
        <p:txBody>
          <a:bodyPr vert="horz" lIns="72000" tIns="72000" rIns="0" bIns="0" rtlCol="0" anchor="b"/>
          <a:lstStyle/>
          <a:p>
            <a:r>
              <a:rPr lang="en-US" sz="800" dirty="0" smtClean="0">
                <a:solidFill>
                  <a:srgbClr val="998F86"/>
                </a:solidFill>
              </a:rPr>
              <a:t>© Western Cape Government 2012  |</a:t>
            </a:r>
            <a:endParaRPr lang="en-GB" sz="800" dirty="0">
              <a:solidFill>
                <a:srgbClr val="998F86"/>
              </a:solidFill>
            </a:endParaRPr>
          </a:p>
        </p:txBody>
      </p:sp>
      <p:pic>
        <p:nvPicPr>
          <p:cNvPr id="13" name="Picture 107" descr="C:\Users\Conny\Desktop\WCG\WCG - Logo\PNG\Logos blue\WCG - Logo - General - Blue.png"/>
          <p:cNvPicPr>
            <a:picLocks noChangeAspect="1" noChangeArrowheads="1"/>
          </p:cNvPicPr>
          <p:nvPr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849" y="6149078"/>
            <a:ext cx="1109368" cy="34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8171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  <p:sldLayoutId id="2147483715" r:id="rId15"/>
    <p:sldLayoutId id="2147483716" r:id="rId16"/>
    <p:sldLayoutId id="2147483717" r:id="rId17"/>
    <p:sldLayoutId id="2147483718" r:id="rId18"/>
    <p:sldLayoutId id="2147483719" r:id="rId19"/>
    <p:sldLayoutId id="2147483720" r:id="rId20"/>
    <p:sldLayoutId id="2147483721" r:id="rId21"/>
    <p:sldLayoutId id="2147483722" r:id="rId22"/>
    <p:sldLayoutId id="2147483723" r:id="rId23"/>
    <p:sldLayoutId id="2147483724" r:id="rId24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2"/>
          </a:solidFill>
          <a:latin typeface="Century Gothic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300"/>
        </a:spcBef>
        <a:buFont typeface="Arial" pitchFamily="34" charset="0"/>
        <a:buNone/>
        <a:defRPr sz="1600" b="1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180000" indent="-180000" algn="l" defTabSz="914400" rtl="0" eaLnBrk="1" latinLnBrk="0" hangingPunct="1">
        <a:spcBef>
          <a:spcPts val="300"/>
        </a:spcBef>
        <a:buClr>
          <a:srgbClr val="002060"/>
        </a:buClr>
        <a:buFontTx/>
        <a:buBlip>
          <a:blip r:embed="rId38"/>
        </a:buBlip>
        <a:defRPr sz="16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360000" indent="-180000" algn="l" defTabSz="914400" rtl="0" eaLnBrk="1" latinLnBrk="0" hangingPunct="1">
        <a:spcBef>
          <a:spcPts val="300"/>
        </a:spcBef>
        <a:buClr>
          <a:schemeClr val="accent3"/>
        </a:buClr>
        <a:buFont typeface="Arial" pitchFamily="34" charset="0"/>
        <a:buChar char="•"/>
        <a:defRPr lang="en-US" sz="1600" kern="1200" dirty="0" smtClean="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540000" indent="-180000" algn="l" defTabSz="914400" rtl="0" eaLnBrk="1" latinLnBrk="0" hangingPunct="1">
        <a:spcBef>
          <a:spcPts val="300"/>
        </a:spcBef>
        <a:buClr>
          <a:schemeClr val="accent3"/>
        </a:buClr>
        <a:buFont typeface="Arial" pitchFamily="34" charset="0"/>
        <a:buChar char="–"/>
        <a:defRPr sz="16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1800000" indent="-1800000" algn="l" defTabSz="914400" rtl="0" eaLnBrk="1" latinLnBrk="0" hangingPunct="1">
        <a:spcBef>
          <a:spcPts val="300"/>
        </a:spcBef>
        <a:buFont typeface="Arial" pitchFamily="34" charset="0"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/>
          <p:cNvGraphicFramePr>
            <a:graphicFrameLocks noChangeAspect="1"/>
          </p:cNvGraphicFramePr>
          <p:nvPr>
            <p:custDataLst>
              <p:tags r:id="rId27"/>
            </p:custDataLst>
            <p:extLst>
              <p:ext uri="{D42A27DB-BD31-4B8C-83A1-F6EECF244321}">
                <p14:modId xmlns:p14="http://schemas.microsoft.com/office/powerpoint/2010/main" val="160556729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4" name="think-cell Slide" r:id="rId34" imgW="360" imgH="360" progId="">
                  <p:embed/>
                </p:oleObj>
              </mc:Choice>
              <mc:Fallback>
                <p:oleObj name="think-cell Slide" r:id="rId34" imgW="360" imgH="360" progId="">
                  <p:embed/>
                  <p:pic>
                    <p:nvPicPr>
                      <p:cNvPr id="0" name="Picture 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/>
          <p:cNvPicPr>
            <a:picLocks noChangeAspect="1"/>
          </p:cNvPicPr>
          <p:nvPr>
            <p:custDataLst>
              <p:tags r:id="rId28"/>
            </p:custDataLst>
          </p:nvPr>
        </p:nvPicPr>
        <p:blipFill rotWithShape="1"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740232"/>
            <a:ext cx="9144000" cy="3773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29"/>
            </p:custDataLst>
          </p:nvPr>
        </p:nvSpPr>
        <p:spPr>
          <a:xfrm>
            <a:off x="295275" y="180976"/>
            <a:ext cx="8597205" cy="559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00329B"/>
                </a:solidFill>
              </a14:hiddenFill>
            </a:ext>
          </a:extLst>
        </p:spPr>
        <p:txBody>
          <a:bodyPr vert="horz" wrap="none" lIns="72000" tIns="72000" rIns="72000" bIns="72000" rtlCol="0" anchor="ctr">
            <a:normAutofit/>
          </a:bodyPr>
          <a:lstStyle/>
          <a:p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30"/>
            </p:custDataLst>
          </p:nvPr>
        </p:nvSpPr>
        <p:spPr>
          <a:xfrm>
            <a:off x="295275" y="1196752"/>
            <a:ext cx="8597205" cy="4883466"/>
          </a:xfrm>
          <a:prstGeom prst="rect">
            <a:avLst/>
          </a:prstGeom>
        </p:spPr>
        <p:txBody>
          <a:bodyPr vert="horz" lIns="72000" tIns="72000" rIns="72000" bIns="72000" rtlCol="0">
            <a:normAutofit/>
          </a:bodyPr>
          <a:lstStyle/>
          <a:p>
            <a:pPr lvl="0"/>
            <a:r>
              <a:rPr lang="en-US" dirty="0" smtClean="0"/>
              <a:t>First Text Level</a:t>
            </a:r>
          </a:p>
          <a:p>
            <a:pPr lvl="1"/>
            <a:r>
              <a:rPr lang="en-US" dirty="0" smtClean="0"/>
              <a:t>Second</a:t>
            </a:r>
          </a:p>
          <a:p>
            <a:pPr lvl="2"/>
            <a:r>
              <a:rPr lang="en-US" dirty="0" smtClean="0"/>
              <a:t>Third</a:t>
            </a:r>
          </a:p>
          <a:p>
            <a:pPr lvl="3"/>
            <a:r>
              <a:rPr lang="en-US" dirty="0" smtClean="0"/>
              <a:t>Fourth</a:t>
            </a:r>
          </a:p>
          <a:p>
            <a:pPr lvl="4"/>
            <a:r>
              <a:rPr lang="en-US" dirty="0" smtClean="0"/>
              <a:t>Fifth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3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3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7" name="Rectangle 6"/>
          <p:cNvSpPr>
            <a:spLocks/>
          </p:cNvSpPr>
          <p:nvPr>
            <p:custDataLst>
              <p:tags r:id="rId33"/>
            </p:custDataLst>
          </p:nvPr>
        </p:nvSpPr>
        <p:spPr>
          <a:xfrm>
            <a:off x="2060973" y="6468150"/>
            <a:ext cx="1944216" cy="230832"/>
          </a:xfrm>
          <a:prstGeom prst="rect">
            <a:avLst/>
          </a:prstGeom>
        </p:spPr>
        <p:txBody>
          <a:bodyPr vert="horz" lIns="72000" tIns="72000" rIns="0" bIns="0" rtlCol="0" anchor="b"/>
          <a:lstStyle/>
          <a:p>
            <a:r>
              <a:rPr lang="en-US" sz="800" dirty="0" smtClean="0">
                <a:solidFill>
                  <a:srgbClr val="998F86"/>
                </a:solidFill>
              </a:rPr>
              <a:t>© Western Cape Government 2012  |</a:t>
            </a:r>
            <a:endParaRPr lang="en-GB" sz="800" dirty="0">
              <a:solidFill>
                <a:srgbClr val="998F86"/>
              </a:solidFill>
            </a:endParaRPr>
          </a:p>
        </p:txBody>
      </p:sp>
      <p:pic>
        <p:nvPicPr>
          <p:cNvPr id="13" name="Picture 107" descr="C:\Users\Conny\Desktop\WCG\WCG - Logo\PNG\Logos blue\WCG - Logo - General - Blue.png"/>
          <p:cNvPicPr>
            <a:picLocks noChangeAspect="1" noChangeArrowheads="1"/>
          </p:cNvPicPr>
          <p:nvPr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849" y="6149078"/>
            <a:ext cx="1109368" cy="34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732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  <p:sldLayoutId id="2147483742" r:id="rId17"/>
    <p:sldLayoutId id="2147483743" r:id="rId18"/>
    <p:sldLayoutId id="2147483744" r:id="rId19"/>
    <p:sldLayoutId id="2147483745" r:id="rId20"/>
    <p:sldLayoutId id="2147483746" r:id="rId21"/>
    <p:sldLayoutId id="2147483747" r:id="rId22"/>
    <p:sldLayoutId id="2147483748" r:id="rId23"/>
    <p:sldLayoutId id="2147483749" r:id="rId24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2"/>
          </a:solidFill>
          <a:latin typeface="Century Gothic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300"/>
        </a:spcBef>
        <a:buFont typeface="Arial" pitchFamily="34" charset="0"/>
        <a:buNone/>
        <a:defRPr sz="1600" b="1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180000" indent="-180000" algn="l" defTabSz="914400" rtl="0" eaLnBrk="1" latinLnBrk="0" hangingPunct="1">
        <a:spcBef>
          <a:spcPts val="300"/>
        </a:spcBef>
        <a:buClr>
          <a:srgbClr val="002060"/>
        </a:buClr>
        <a:buFontTx/>
        <a:buBlip>
          <a:blip r:embed="rId38"/>
        </a:buBlip>
        <a:defRPr sz="16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360000" indent="-180000" algn="l" defTabSz="914400" rtl="0" eaLnBrk="1" latinLnBrk="0" hangingPunct="1">
        <a:spcBef>
          <a:spcPts val="300"/>
        </a:spcBef>
        <a:buClr>
          <a:schemeClr val="accent3"/>
        </a:buClr>
        <a:buFont typeface="Arial" pitchFamily="34" charset="0"/>
        <a:buChar char="•"/>
        <a:defRPr lang="en-US" sz="1600" kern="1200" dirty="0" smtClean="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540000" indent="-180000" algn="l" defTabSz="914400" rtl="0" eaLnBrk="1" latinLnBrk="0" hangingPunct="1">
        <a:spcBef>
          <a:spcPts val="300"/>
        </a:spcBef>
        <a:buClr>
          <a:schemeClr val="accent3"/>
        </a:buClr>
        <a:buFont typeface="Arial" pitchFamily="34" charset="0"/>
        <a:buChar char="–"/>
        <a:defRPr sz="16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1800000" indent="-1800000" algn="l" defTabSz="914400" rtl="0" eaLnBrk="1" latinLnBrk="0" hangingPunct="1">
        <a:spcBef>
          <a:spcPts val="300"/>
        </a:spcBef>
        <a:buFont typeface="Arial" pitchFamily="34" charset="0"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/>
          <p:cNvGraphicFramePr>
            <a:graphicFrameLocks noChangeAspect="1"/>
          </p:cNvGraphicFramePr>
          <p:nvPr>
            <p:custDataLst>
              <p:tags r:id="rId29"/>
            </p:custDataLst>
            <p:extLst>
              <p:ext uri="{D42A27DB-BD31-4B8C-83A1-F6EECF244321}">
                <p14:modId xmlns:p14="http://schemas.microsoft.com/office/powerpoint/2010/main" val="3344087913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43" name="think-cell Slide" r:id="rId36" imgW="360" imgH="360" progId="">
                  <p:embed/>
                </p:oleObj>
              </mc:Choice>
              <mc:Fallback>
                <p:oleObj name="think-cell Slide" r:id="rId36" imgW="360" imgH="360" progId="">
                  <p:embed/>
                  <p:pic>
                    <p:nvPicPr>
                      <p:cNvPr id="0" name="Picture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/>
          <p:cNvPicPr>
            <a:picLocks noChangeAspect="1"/>
          </p:cNvPicPr>
          <p:nvPr>
            <p:custDataLst>
              <p:tags r:id="rId30"/>
            </p:custDataLst>
          </p:nvPr>
        </p:nvPicPr>
        <p:blipFill rotWithShape="1">
          <a:blip r:embed="rId3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740232"/>
            <a:ext cx="9144000" cy="3773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31"/>
            </p:custDataLst>
          </p:nvPr>
        </p:nvSpPr>
        <p:spPr>
          <a:xfrm>
            <a:off x="295275" y="180976"/>
            <a:ext cx="8597205" cy="559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00329B"/>
                </a:solidFill>
              </a14:hiddenFill>
            </a:ext>
          </a:extLst>
        </p:spPr>
        <p:txBody>
          <a:bodyPr vert="horz" wrap="none" lIns="72000" tIns="72000" rIns="72000" bIns="72000" rtlCol="0" anchor="ctr">
            <a:normAutofit/>
          </a:bodyPr>
          <a:lstStyle/>
          <a:p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32"/>
            </p:custDataLst>
          </p:nvPr>
        </p:nvSpPr>
        <p:spPr>
          <a:xfrm>
            <a:off x="295275" y="1196752"/>
            <a:ext cx="8597205" cy="4883466"/>
          </a:xfrm>
          <a:prstGeom prst="rect">
            <a:avLst/>
          </a:prstGeom>
        </p:spPr>
        <p:txBody>
          <a:bodyPr vert="horz" lIns="72000" tIns="72000" rIns="72000" bIns="72000" rtlCol="0">
            <a:normAutofit/>
          </a:bodyPr>
          <a:lstStyle/>
          <a:p>
            <a:pPr lvl="0"/>
            <a:r>
              <a:rPr lang="en-US" dirty="0" smtClean="0"/>
              <a:t>First Text Level</a:t>
            </a:r>
          </a:p>
          <a:p>
            <a:pPr lvl="1"/>
            <a:r>
              <a:rPr lang="en-US" dirty="0" smtClean="0"/>
              <a:t>Second</a:t>
            </a:r>
          </a:p>
          <a:p>
            <a:pPr lvl="2"/>
            <a:r>
              <a:rPr lang="en-US" dirty="0" smtClean="0"/>
              <a:t>Third</a:t>
            </a:r>
          </a:p>
          <a:p>
            <a:pPr lvl="3"/>
            <a:r>
              <a:rPr lang="en-US" dirty="0" smtClean="0"/>
              <a:t>Fourth</a:t>
            </a:r>
          </a:p>
          <a:p>
            <a:pPr lvl="4"/>
            <a:r>
              <a:rPr lang="en-US" dirty="0" smtClean="0"/>
              <a:t>Fifth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33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34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7" name="Rectangle 6"/>
          <p:cNvSpPr>
            <a:spLocks/>
          </p:cNvSpPr>
          <p:nvPr>
            <p:custDataLst>
              <p:tags r:id="rId35"/>
            </p:custDataLst>
          </p:nvPr>
        </p:nvSpPr>
        <p:spPr>
          <a:xfrm>
            <a:off x="2060973" y="6468150"/>
            <a:ext cx="1944216" cy="230832"/>
          </a:xfrm>
          <a:prstGeom prst="rect">
            <a:avLst/>
          </a:prstGeom>
        </p:spPr>
        <p:txBody>
          <a:bodyPr vert="horz" lIns="72000" tIns="72000" rIns="0" bIns="0" rtlCol="0" anchor="b"/>
          <a:lstStyle/>
          <a:p>
            <a:r>
              <a:rPr lang="en-US" sz="800" dirty="0" smtClean="0">
                <a:solidFill>
                  <a:srgbClr val="998F86"/>
                </a:solidFill>
              </a:rPr>
              <a:t>© Western Cape Government 2012  |</a:t>
            </a:r>
            <a:endParaRPr lang="en-GB" sz="800" dirty="0">
              <a:solidFill>
                <a:srgbClr val="998F86"/>
              </a:solidFill>
            </a:endParaRPr>
          </a:p>
        </p:txBody>
      </p:sp>
      <p:pic>
        <p:nvPicPr>
          <p:cNvPr id="13" name="Picture 107" descr="C:\Users\Conny\Desktop\WCG\WCG - Logo\PNG\Logos blue\WCG - Logo - General - Blue.png"/>
          <p:cNvPicPr>
            <a:picLocks noChangeAspect="1" noChangeArrowheads="1"/>
          </p:cNvPicPr>
          <p:nvPr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849" y="6149078"/>
            <a:ext cx="1109368" cy="34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3693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  <p:sldLayoutId id="2147483768" r:id="rId18"/>
    <p:sldLayoutId id="2147483769" r:id="rId19"/>
    <p:sldLayoutId id="2147483770" r:id="rId20"/>
    <p:sldLayoutId id="2147483771" r:id="rId21"/>
    <p:sldLayoutId id="2147483772" r:id="rId22"/>
    <p:sldLayoutId id="2147483773" r:id="rId23"/>
    <p:sldLayoutId id="2147483774" r:id="rId24"/>
    <p:sldLayoutId id="2147483775" r:id="rId25"/>
    <p:sldLayoutId id="2147483776" r:id="rId26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2"/>
          </a:solidFill>
          <a:latin typeface="Century Gothic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300"/>
        </a:spcBef>
        <a:buFont typeface="Arial" pitchFamily="34" charset="0"/>
        <a:buNone/>
        <a:defRPr sz="1600" b="1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180000" indent="-180000" algn="l" defTabSz="914400" rtl="0" eaLnBrk="1" latinLnBrk="0" hangingPunct="1">
        <a:spcBef>
          <a:spcPts val="300"/>
        </a:spcBef>
        <a:buClr>
          <a:srgbClr val="002060"/>
        </a:buClr>
        <a:buFontTx/>
        <a:buBlip>
          <a:blip r:embed="rId40"/>
        </a:buBlip>
        <a:defRPr sz="16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360000" indent="-180000" algn="l" defTabSz="914400" rtl="0" eaLnBrk="1" latinLnBrk="0" hangingPunct="1">
        <a:spcBef>
          <a:spcPts val="300"/>
        </a:spcBef>
        <a:buClr>
          <a:schemeClr val="accent3"/>
        </a:buClr>
        <a:buFont typeface="Arial" pitchFamily="34" charset="0"/>
        <a:buChar char="•"/>
        <a:defRPr lang="en-US" sz="1600" kern="1200" dirty="0" smtClean="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540000" indent="-180000" algn="l" defTabSz="914400" rtl="0" eaLnBrk="1" latinLnBrk="0" hangingPunct="1">
        <a:spcBef>
          <a:spcPts val="300"/>
        </a:spcBef>
        <a:buClr>
          <a:schemeClr val="accent3"/>
        </a:buClr>
        <a:buFont typeface="Arial" pitchFamily="34" charset="0"/>
        <a:buChar char="–"/>
        <a:defRPr sz="16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1800000" indent="-1800000" algn="l" defTabSz="914400" rtl="0" eaLnBrk="1" latinLnBrk="0" hangingPunct="1">
        <a:spcBef>
          <a:spcPts val="300"/>
        </a:spcBef>
        <a:buFont typeface="Arial" pitchFamily="34" charset="0"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/>
          <p:cNvGraphicFramePr>
            <a:graphicFrameLocks noChangeAspect="1"/>
          </p:cNvGraphicFramePr>
          <p:nvPr>
            <p:custDataLst>
              <p:tags r:id="rId28"/>
            </p:custDataLst>
            <p:extLst>
              <p:ext uri="{D42A27DB-BD31-4B8C-83A1-F6EECF244321}">
                <p14:modId xmlns:p14="http://schemas.microsoft.com/office/powerpoint/2010/main" val="3090358703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1" name="think-cell Slide" r:id="rId35" imgW="360" imgH="360" progId="">
                  <p:embed/>
                </p:oleObj>
              </mc:Choice>
              <mc:Fallback>
                <p:oleObj name="think-cell Slide" r:id="rId35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/>
          <p:cNvPicPr>
            <a:picLocks noChangeAspect="1"/>
          </p:cNvPicPr>
          <p:nvPr>
            <p:custDataLst>
              <p:tags r:id="rId29"/>
            </p:custDataLst>
          </p:nvPr>
        </p:nvPicPr>
        <p:blipFill rotWithShape="1"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740232"/>
            <a:ext cx="9144000" cy="3773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30"/>
            </p:custDataLst>
          </p:nvPr>
        </p:nvSpPr>
        <p:spPr>
          <a:xfrm>
            <a:off x="295275" y="180976"/>
            <a:ext cx="8597205" cy="559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00329B"/>
                </a:solidFill>
              </a14:hiddenFill>
            </a:ext>
          </a:extLst>
        </p:spPr>
        <p:txBody>
          <a:bodyPr vert="horz" wrap="none" lIns="72000" tIns="72000" rIns="72000" bIns="72000" rtlCol="0" anchor="ctr">
            <a:normAutofit/>
          </a:bodyPr>
          <a:lstStyle/>
          <a:p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31"/>
            </p:custDataLst>
          </p:nvPr>
        </p:nvSpPr>
        <p:spPr>
          <a:xfrm>
            <a:off x="295275" y="1196752"/>
            <a:ext cx="8597205" cy="4883466"/>
          </a:xfrm>
          <a:prstGeom prst="rect">
            <a:avLst/>
          </a:prstGeom>
        </p:spPr>
        <p:txBody>
          <a:bodyPr vert="horz" lIns="72000" tIns="72000" rIns="72000" bIns="72000" rtlCol="0">
            <a:normAutofit/>
          </a:bodyPr>
          <a:lstStyle/>
          <a:p>
            <a:pPr lvl="0"/>
            <a:r>
              <a:rPr lang="en-US" dirty="0" smtClean="0"/>
              <a:t>First Text Level</a:t>
            </a:r>
          </a:p>
          <a:p>
            <a:pPr lvl="1"/>
            <a:r>
              <a:rPr lang="en-US" dirty="0" smtClean="0"/>
              <a:t>Second</a:t>
            </a:r>
          </a:p>
          <a:p>
            <a:pPr lvl="2"/>
            <a:r>
              <a:rPr lang="en-US" dirty="0" smtClean="0"/>
              <a:t>Third</a:t>
            </a:r>
          </a:p>
          <a:p>
            <a:pPr lvl="3"/>
            <a:r>
              <a:rPr lang="en-US" dirty="0" smtClean="0"/>
              <a:t>Fourth</a:t>
            </a:r>
          </a:p>
          <a:p>
            <a:pPr lvl="4"/>
            <a:r>
              <a:rPr lang="en-US" dirty="0" smtClean="0"/>
              <a:t>Fifth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32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33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7" name="Rectangle 6"/>
          <p:cNvSpPr>
            <a:spLocks/>
          </p:cNvSpPr>
          <p:nvPr>
            <p:custDataLst>
              <p:tags r:id="rId34"/>
            </p:custDataLst>
          </p:nvPr>
        </p:nvSpPr>
        <p:spPr>
          <a:xfrm>
            <a:off x="2060973" y="6468150"/>
            <a:ext cx="1944216" cy="230832"/>
          </a:xfrm>
          <a:prstGeom prst="rect">
            <a:avLst/>
          </a:prstGeom>
        </p:spPr>
        <p:txBody>
          <a:bodyPr vert="horz" lIns="72000" tIns="72000" rIns="0" bIns="0" rtlCol="0" anchor="b"/>
          <a:lstStyle/>
          <a:p>
            <a:r>
              <a:rPr lang="en-US" sz="800" dirty="0" smtClean="0">
                <a:solidFill>
                  <a:srgbClr val="998F86"/>
                </a:solidFill>
              </a:rPr>
              <a:t>© Western Cape Government 2012  |</a:t>
            </a:r>
            <a:endParaRPr lang="en-GB" sz="800" dirty="0">
              <a:solidFill>
                <a:srgbClr val="998F86"/>
              </a:solidFill>
            </a:endParaRPr>
          </a:p>
        </p:txBody>
      </p:sp>
      <p:pic>
        <p:nvPicPr>
          <p:cNvPr id="13" name="Picture 107" descr="C:\Users\Conny\Desktop\WCG\WCG - Logo\PNG\Logos blue\WCG - Logo - General - Blue.png"/>
          <p:cNvPicPr>
            <a:picLocks noChangeAspect="1" noChangeArrowheads="1"/>
          </p:cNvPicPr>
          <p:nvPr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849" y="6149078"/>
            <a:ext cx="1109368" cy="34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1755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  <p:sldLayoutId id="2147483791" r:id="rId13"/>
    <p:sldLayoutId id="2147483792" r:id="rId14"/>
    <p:sldLayoutId id="2147483793" r:id="rId15"/>
    <p:sldLayoutId id="2147483794" r:id="rId16"/>
    <p:sldLayoutId id="2147483795" r:id="rId17"/>
    <p:sldLayoutId id="2147483796" r:id="rId18"/>
    <p:sldLayoutId id="2147483797" r:id="rId19"/>
    <p:sldLayoutId id="2147483798" r:id="rId20"/>
    <p:sldLayoutId id="2147483799" r:id="rId21"/>
    <p:sldLayoutId id="2147483800" r:id="rId22"/>
    <p:sldLayoutId id="2147483801" r:id="rId23"/>
    <p:sldLayoutId id="2147483802" r:id="rId24"/>
    <p:sldLayoutId id="2147483803" r:id="rId25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2"/>
          </a:solidFill>
          <a:latin typeface="Century Gothic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300"/>
        </a:spcBef>
        <a:buFont typeface="Arial" pitchFamily="34" charset="0"/>
        <a:buNone/>
        <a:defRPr sz="1600" b="1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180000" indent="-180000" algn="l" defTabSz="914400" rtl="0" eaLnBrk="1" latinLnBrk="0" hangingPunct="1">
        <a:spcBef>
          <a:spcPts val="300"/>
        </a:spcBef>
        <a:buClr>
          <a:srgbClr val="002060"/>
        </a:buClr>
        <a:buFontTx/>
        <a:buBlip>
          <a:blip r:embed="rId39"/>
        </a:buBlip>
        <a:defRPr sz="16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360000" indent="-180000" algn="l" defTabSz="914400" rtl="0" eaLnBrk="1" latinLnBrk="0" hangingPunct="1">
        <a:spcBef>
          <a:spcPts val="300"/>
        </a:spcBef>
        <a:buClr>
          <a:schemeClr val="accent3"/>
        </a:buClr>
        <a:buFont typeface="Arial" pitchFamily="34" charset="0"/>
        <a:buChar char="•"/>
        <a:defRPr lang="en-US" sz="1600" kern="1200" dirty="0" smtClean="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540000" indent="-180000" algn="l" defTabSz="914400" rtl="0" eaLnBrk="1" latinLnBrk="0" hangingPunct="1">
        <a:spcBef>
          <a:spcPts val="300"/>
        </a:spcBef>
        <a:buClr>
          <a:schemeClr val="accent3"/>
        </a:buClr>
        <a:buFont typeface="Arial" pitchFamily="34" charset="0"/>
        <a:buChar char="–"/>
        <a:defRPr sz="16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1800000" indent="-1800000" algn="l" defTabSz="914400" rtl="0" eaLnBrk="1" latinLnBrk="0" hangingPunct="1">
        <a:spcBef>
          <a:spcPts val="300"/>
        </a:spcBef>
        <a:buFont typeface="Arial" pitchFamily="34" charset="0"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/>
          <p:cNvGraphicFramePr>
            <a:graphicFrameLocks noChangeAspect="1"/>
          </p:cNvGraphicFramePr>
          <p:nvPr>
            <p:custDataLst>
              <p:tags r:id="rId28"/>
            </p:custDataLst>
            <p:extLst>
              <p:ext uri="{D42A27DB-BD31-4B8C-83A1-F6EECF244321}">
                <p14:modId xmlns:p14="http://schemas.microsoft.com/office/powerpoint/2010/main" val="3380504583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6" name="think-cell Slide" r:id="rId35" imgW="360" imgH="360" progId="">
                  <p:embed/>
                </p:oleObj>
              </mc:Choice>
              <mc:Fallback>
                <p:oleObj name="think-cell Slide" r:id="rId35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/>
          <p:cNvPicPr>
            <a:picLocks noChangeAspect="1"/>
          </p:cNvPicPr>
          <p:nvPr>
            <p:custDataLst>
              <p:tags r:id="rId29"/>
            </p:custDataLst>
          </p:nvPr>
        </p:nvPicPr>
        <p:blipFill rotWithShape="1"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740232"/>
            <a:ext cx="9144000" cy="3773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30"/>
            </p:custDataLst>
          </p:nvPr>
        </p:nvSpPr>
        <p:spPr>
          <a:xfrm>
            <a:off x="295275" y="180976"/>
            <a:ext cx="8597205" cy="559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00329B"/>
                </a:solidFill>
              </a14:hiddenFill>
            </a:ext>
          </a:extLst>
        </p:spPr>
        <p:txBody>
          <a:bodyPr vert="horz" wrap="none" lIns="72000" tIns="72000" rIns="72000" bIns="72000" rtlCol="0" anchor="ctr">
            <a:normAutofit/>
          </a:bodyPr>
          <a:lstStyle/>
          <a:p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31"/>
            </p:custDataLst>
          </p:nvPr>
        </p:nvSpPr>
        <p:spPr>
          <a:xfrm>
            <a:off x="295275" y="1196752"/>
            <a:ext cx="8597205" cy="4883466"/>
          </a:xfrm>
          <a:prstGeom prst="rect">
            <a:avLst/>
          </a:prstGeom>
        </p:spPr>
        <p:txBody>
          <a:bodyPr vert="horz" lIns="72000" tIns="72000" rIns="72000" bIns="72000" rtlCol="0">
            <a:normAutofit/>
          </a:bodyPr>
          <a:lstStyle/>
          <a:p>
            <a:pPr lvl="0"/>
            <a:r>
              <a:rPr lang="en-US" dirty="0" smtClean="0"/>
              <a:t>First Text Level</a:t>
            </a:r>
          </a:p>
          <a:p>
            <a:pPr lvl="1"/>
            <a:r>
              <a:rPr lang="en-US" dirty="0" smtClean="0"/>
              <a:t>Second</a:t>
            </a:r>
          </a:p>
          <a:p>
            <a:pPr lvl="2"/>
            <a:r>
              <a:rPr lang="en-US" dirty="0" smtClean="0"/>
              <a:t>Third</a:t>
            </a:r>
          </a:p>
          <a:p>
            <a:pPr lvl="3"/>
            <a:r>
              <a:rPr lang="en-US" dirty="0" smtClean="0"/>
              <a:t>Fourth</a:t>
            </a:r>
          </a:p>
          <a:p>
            <a:pPr lvl="4"/>
            <a:r>
              <a:rPr lang="en-US" dirty="0" smtClean="0"/>
              <a:t>Fifth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32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‹#›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33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 smtClean="0">
                <a:solidFill>
                  <a:srgbClr val="998F86"/>
                </a:solidFill>
              </a:rPr>
              <a:t>Premier Stocktake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7" name="Rectangle 6"/>
          <p:cNvSpPr>
            <a:spLocks/>
          </p:cNvSpPr>
          <p:nvPr>
            <p:custDataLst>
              <p:tags r:id="rId34"/>
            </p:custDataLst>
          </p:nvPr>
        </p:nvSpPr>
        <p:spPr>
          <a:xfrm>
            <a:off x="2060973" y="6468150"/>
            <a:ext cx="1944216" cy="230832"/>
          </a:xfrm>
          <a:prstGeom prst="rect">
            <a:avLst/>
          </a:prstGeom>
        </p:spPr>
        <p:txBody>
          <a:bodyPr vert="horz" lIns="72000" tIns="72000" rIns="0" bIns="0" rtlCol="0" anchor="b"/>
          <a:lstStyle/>
          <a:p>
            <a:r>
              <a:rPr lang="en-US" sz="800" dirty="0" smtClean="0">
                <a:solidFill>
                  <a:srgbClr val="998F86"/>
                </a:solidFill>
              </a:rPr>
              <a:t>© Western Cape Government 2012  |</a:t>
            </a:r>
            <a:endParaRPr lang="en-GB" sz="800" dirty="0">
              <a:solidFill>
                <a:srgbClr val="998F86"/>
              </a:solidFill>
            </a:endParaRPr>
          </a:p>
        </p:txBody>
      </p:sp>
      <p:pic>
        <p:nvPicPr>
          <p:cNvPr id="13" name="Picture 107" descr="C:\Users\Conny\Desktop\WCG\WCG - Logo\PNG\Logos blue\WCG - Logo - General - Blue.png"/>
          <p:cNvPicPr>
            <a:picLocks noChangeAspect="1" noChangeArrowheads="1"/>
          </p:cNvPicPr>
          <p:nvPr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849" y="6149078"/>
            <a:ext cx="1109368" cy="34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1474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  <p:sldLayoutId id="2147483821" r:id="rId17"/>
    <p:sldLayoutId id="2147483822" r:id="rId18"/>
    <p:sldLayoutId id="2147483823" r:id="rId19"/>
    <p:sldLayoutId id="2147483824" r:id="rId20"/>
    <p:sldLayoutId id="2147483825" r:id="rId21"/>
    <p:sldLayoutId id="2147483826" r:id="rId22"/>
    <p:sldLayoutId id="2147483827" r:id="rId23"/>
    <p:sldLayoutId id="2147483828" r:id="rId24"/>
    <p:sldLayoutId id="2147483829" r:id="rId25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2"/>
          </a:solidFill>
          <a:latin typeface="Century Gothic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300"/>
        </a:spcBef>
        <a:buFont typeface="Arial" pitchFamily="34" charset="0"/>
        <a:buNone/>
        <a:defRPr sz="1600" b="1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180000" indent="-180000" algn="l" defTabSz="914400" rtl="0" eaLnBrk="1" latinLnBrk="0" hangingPunct="1">
        <a:spcBef>
          <a:spcPts val="300"/>
        </a:spcBef>
        <a:buClr>
          <a:srgbClr val="002060"/>
        </a:buClr>
        <a:buFontTx/>
        <a:buBlip>
          <a:blip r:embed="rId39"/>
        </a:buBlip>
        <a:defRPr sz="16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360000" indent="-180000" algn="l" defTabSz="914400" rtl="0" eaLnBrk="1" latinLnBrk="0" hangingPunct="1">
        <a:spcBef>
          <a:spcPts val="300"/>
        </a:spcBef>
        <a:buClr>
          <a:schemeClr val="accent3"/>
        </a:buClr>
        <a:buFont typeface="Arial" pitchFamily="34" charset="0"/>
        <a:buChar char="•"/>
        <a:defRPr lang="en-US" sz="1600" kern="1200" dirty="0" smtClean="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540000" indent="-180000" algn="l" defTabSz="914400" rtl="0" eaLnBrk="1" latinLnBrk="0" hangingPunct="1">
        <a:spcBef>
          <a:spcPts val="300"/>
        </a:spcBef>
        <a:buClr>
          <a:schemeClr val="accent3"/>
        </a:buClr>
        <a:buFont typeface="Arial" pitchFamily="34" charset="0"/>
        <a:buChar char="–"/>
        <a:defRPr sz="16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1800000" indent="-1800000" algn="l" defTabSz="914400" rtl="0" eaLnBrk="1" latinLnBrk="0" hangingPunct="1">
        <a:spcBef>
          <a:spcPts val="300"/>
        </a:spcBef>
        <a:buFont typeface="Arial" pitchFamily="34" charset="0"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90.xml"/><Relationship Id="rId4" Type="http://schemas.openxmlformats.org/officeDocument/2006/relationships/image" Target="../media/image1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292.xml"/><Relationship Id="rId4" Type="http://schemas.openxmlformats.org/officeDocument/2006/relationships/hyperlink" Target="mailto:Melissa.Parker@westerncape.gov.za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Caro.Sankar@westerncape.gov.za" TargetMode="Externa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29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94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ags" Target="../tags/tag29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ctrTitle"/>
          </p:nvPr>
        </p:nvSpPr>
        <p:spPr>
          <a:xfrm>
            <a:off x="467544" y="3068961"/>
            <a:ext cx="8208912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DEDAT Artisan Development Programme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27 May 2016</a:t>
            </a:r>
            <a:endParaRPr lang="en-GB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67544" y="5053525"/>
            <a:ext cx="8208912" cy="508552"/>
          </a:xfrm>
          <a:prstGeom prst="rect">
            <a:avLst/>
          </a:prstGeom>
        </p:spPr>
        <p:txBody>
          <a:bodyPr vert="horz" lIns="72000" tIns="0" rIns="72000" bIns="0" rtlCol="0" anchor="ctr">
            <a:normAutofit/>
          </a:bodyPr>
          <a:lstStyle>
            <a:lvl1pPr marL="0" indent="0" algn="r" defTabSz="914400" rtl="0" eaLnBrk="1" latinLnBrk="0" hangingPunct="1">
              <a:spcBef>
                <a:spcPts val="300"/>
              </a:spcBef>
              <a:buFont typeface="Arial" pitchFamily="34" charset="0"/>
              <a:buNone/>
              <a:defRPr sz="2000" b="0" kern="1200">
                <a:solidFill>
                  <a:schemeClr val="bg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300"/>
              </a:spcBef>
              <a:buClr>
                <a:srgbClr val="002060"/>
              </a:buClr>
              <a:buFontTx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300"/>
              </a:spcBef>
              <a:buClr>
                <a:schemeClr val="accent3"/>
              </a:buClr>
              <a:buFont typeface="Arial" pitchFamily="34" charset="0"/>
              <a:buNone/>
              <a:defRPr lang="en-US" sz="1600" kern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300"/>
              </a:spcBef>
              <a:buClr>
                <a:schemeClr val="accent3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3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 smtClean="0"/>
              <a:t>SAOGA and DEDAT</a:t>
            </a:r>
            <a:endParaRPr lang="en-GB" sz="1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8285"/>
          <a:stretch/>
        </p:blipFill>
        <p:spPr>
          <a:xfrm>
            <a:off x="251520" y="5340346"/>
            <a:ext cx="1946034" cy="140835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7" t="5561" r="6426" b="6574"/>
          <a:stretch/>
        </p:blipFill>
        <p:spPr>
          <a:xfrm>
            <a:off x="2987824" y="5349781"/>
            <a:ext cx="1920965" cy="138948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7507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95275" y="205448"/>
            <a:ext cx="8597205" cy="559256"/>
          </a:xfrm>
        </p:spPr>
        <p:txBody>
          <a:bodyPr>
            <a:normAutofit/>
          </a:bodyPr>
          <a:lstStyle/>
          <a:p>
            <a:r>
              <a:rPr lang="en-GB" dirty="0" smtClean="0"/>
              <a:t>Game Changer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998F86"/>
                </a:solidFill>
              </a:rPr>
              <a:t>WCG-PPT Slide Gallery-01112012.pptx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755576" y="1772816"/>
            <a:ext cx="8020972" cy="4536504"/>
          </a:xfrm>
        </p:spPr>
        <p:txBody>
          <a:bodyPr>
            <a:noAutofit/>
          </a:bodyPr>
          <a:lstStyle/>
          <a:p>
            <a:pPr lvl="0"/>
            <a:endParaRPr lang="en-US" b="0" dirty="0">
              <a:solidFill>
                <a:prstClr val="black"/>
              </a:solidFill>
            </a:endParaRPr>
          </a:p>
          <a:p>
            <a:r>
              <a:rPr lang="en-ZA" dirty="0" smtClean="0"/>
              <a:t>Increased </a:t>
            </a:r>
            <a:r>
              <a:rPr lang="en-ZA" dirty="0"/>
              <a:t>access to work placement opportunities for </a:t>
            </a:r>
            <a:r>
              <a:rPr lang="en-ZA" u="sng" dirty="0"/>
              <a:t>TVET</a:t>
            </a:r>
            <a:r>
              <a:rPr lang="en-ZA" dirty="0"/>
              <a:t> </a:t>
            </a:r>
            <a:r>
              <a:rPr lang="en-ZA" dirty="0" smtClean="0"/>
              <a:t>learners </a:t>
            </a:r>
          </a:p>
          <a:p>
            <a:r>
              <a:rPr lang="en-ZA" dirty="0" smtClean="0"/>
              <a:t>(Additional Interventions)</a:t>
            </a:r>
          </a:p>
          <a:p>
            <a:endParaRPr lang="en-ZA" dirty="0"/>
          </a:p>
          <a:p>
            <a:pPr marL="285750" indent="-285750">
              <a:buBlip>
                <a:blip r:embed="rId3"/>
              </a:buBlip>
            </a:pPr>
            <a:r>
              <a:rPr lang="en-GB" b="0" dirty="0" smtClean="0">
                <a:solidFill>
                  <a:prstClr val="black"/>
                </a:solidFill>
              </a:rPr>
              <a:t>RPL – 20 ( Welding and Diesel Mechanic – Toolkits)</a:t>
            </a:r>
          </a:p>
          <a:p>
            <a:pPr marL="285750" indent="-285750">
              <a:buBlip>
                <a:blip r:embed="rId3"/>
              </a:buBlip>
            </a:pPr>
            <a:endParaRPr lang="en-GB" b="0" dirty="0" smtClean="0">
              <a:solidFill>
                <a:prstClr val="black"/>
              </a:solidFill>
            </a:endParaRPr>
          </a:p>
          <a:p>
            <a:pPr marL="285750" indent="-285750">
              <a:buBlip>
                <a:blip r:embed="rId3"/>
              </a:buBlip>
            </a:pPr>
            <a:r>
              <a:rPr lang="en-GB" b="0" dirty="0" smtClean="0">
                <a:solidFill>
                  <a:prstClr val="black"/>
                </a:solidFill>
              </a:rPr>
              <a:t>CBMT – 200 (Demand Led)</a:t>
            </a:r>
          </a:p>
          <a:p>
            <a:pPr marL="285750" indent="-285750">
              <a:buBlip>
                <a:blip r:embed="rId3"/>
              </a:buBlip>
            </a:pPr>
            <a:endParaRPr lang="en-GB" b="0" dirty="0">
              <a:solidFill>
                <a:prstClr val="black"/>
              </a:solidFill>
            </a:endParaRPr>
          </a:p>
          <a:p>
            <a:pPr marL="285750" indent="-285750">
              <a:buBlip>
                <a:blip r:embed="rId3"/>
              </a:buBlip>
            </a:pPr>
            <a:r>
              <a:rPr lang="en-GB" b="0" dirty="0" smtClean="0">
                <a:solidFill>
                  <a:prstClr val="black"/>
                </a:solidFill>
              </a:rPr>
              <a:t>Mentorship / Coaching - 30</a:t>
            </a:r>
          </a:p>
          <a:p>
            <a:pPr marL="285750" indent="-285750">
              <a:buBlip>
                <a:blip r:embed="rId3"/>
              </a:buBlip>
            </a:pPr>
            <a:endParaRPr lang="en-GB" b="0" dirty="0" smtClean="0">
              <a:solidFill>
                <a:prstClr val="black"/>
              </a:solidFill>
            </a:endParaRPr>
          </a:p>
          <a:p>
            <a:pPr marL="285750" indent="-285750">
              <a:buBlip>
                <a:blip r:embed="rId3"/>
              </a:buBlip>
            </a:pPr>
            <a:r>
              <a:rPr lang="en-GB" b="0" dirty="0" smtClean="0">
                <a:solidFill>
                  <a:prstClr val="black"/>
                </a:solidFill>
              </a:rPr>
              <a:t>Workplace approval</a:t>
            </a:r>
          </a:p>
          <a:p>
            <a:endParaRPr lang="en-GB" b="0" dirty="0" smtClean="0">
              <a:solidFill>
                <a:prstClr val="black"/>
              </a:solidFill>
            </a:endParaRPr>
          </a:p>
          <a:p>
            <a:pPr marL="285750" indent="-285750">
              <a:buBlip>
                <a:blip r:embed="rId3"/>
              </a:buBlip>
            </a:pPr>
            <a:r>
              <a:rPr lang="en-GB" b="0" dirty="0" smtClean="0">
                <a:solidFill>
                  <a:prstClr val="black"/>
                </a:solidFill>
              </a:rPr>
              <a:t>Trade Test Centres  (workshop to be planned)</a:t>
            </a:r>
          </a:p>
          <a:p>
            <a:pPr marL="285750" indent="-285750">
              <a:buBlip>
                <a:blip r:embed="rId3"/>
              </a:buBlip>
            </a:pPr>
            <a:endParaRPr lang="en-GB" b="0" dirty="0">
              <a:solidFill>
                <a:prstClr val="black"/>
              </a:solidFill>
            </a:endParaRPr>
          </a:p>
          <a:p>
            <a:endParaRPr lang="en-GB" sz="2000" dirty="0" smtClean="0">
              <a:solidFill>
                <a:prstClr val="black"/>
              </a:solidFill>
            </a:endParaRPr>
          </a:p>
          <a:p>
            <a:r>
              <a:rPr lang="en-GB" sz="2000" dirty="0" smtClean="0">
                <a:solidFill>
                  <a:prstClr val="black"/>
                </a:solidFill>
              </a:rPr>
              <a:t>Contact Person: </a:t>
            </a:r>
            <a:r>
              <a:rPr lang="en-GB" sz="2000" dirty="0" smtClean="0">
                <a:solidFill>
                  <a:prstClr val="black"/>
                </a:solidFill>
                <a:hlinkClick r:id="rId4"/>
              </a:rPr>
              <a:t>Melissa.Parker@westerncape.gov.za</a:t>
            </a:r>
            <a:r>
              <a:rPr lang="en-GB" sz="2000" dirty="0" smtClean="0">
                <a:solidFill>
                  <a:prstClr val="black"/>
                </a:solidFill>
              </a:rPr>
              <a:t>   </a:t>
            </a:r>
          </a:p>
          <a:p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en-US" dirty="0" smtClean="0"/>
              <a:t>Additional Interventions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10</a:t>
            </a:fld>
            <a:endParaRPr lang="en-ZA" dirty="0">
              <a:solidFill>
                <a:srgbClr val="003399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7757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95275" y="205448"/>
            <a:ext cx="8597205" cy="559256"/>
          </a:xfrm>
        </p:spPr>
        <p:txBody>
          <a:bodyPr>
            <a:normAutofit/>
          </a:bodyPr>
          <a:lstStyle/>
          <a:p>
            <a:r>
              <a:rPr lang="en-GB" dirty="0" smtClean="0"/>
              <a:t>Work and Skills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998F86"/>
                </a:solidFill>
              </a:rPr>
              <a:t>WCG-PPT Slide Gallery-01112012.pptx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755576" y="1772816"/>
            <a:ext cx="8020972" cy="4536504"/>
          </a:xfrm>
        </p:spPr>
        <p:txBody>
          <a:bodyPr>
            <a:noAutofit/>
          </a:bodyPr>
          <a:lstStyle/>
          <a:p>
            <a:pPr marL="342900" indent="-342900" defTabSz="711200">
              <a:lnSpc>
                <a:spcPct val="90000"/>
              </a:lnSpc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rgbClr val="003399"/>
                </a:solidFill>
              </a:rPr>
              <a:t>4-6 </a:t>
            </a:r>
            <a:r>
              <a:rPr lang="en-US" sz="2000" b="0" dirty="0">
                <a:solidFill>
                  <a:srgbClr val="003399"/>
                </a:solidFill>
              </a:rPr>
              <a:t>month </a:t>
            </a:r>
            <a:r>
              <a:rPr lang="en-US" sz="2000" b="0" dirty="0" err="1">
                <a:solidFill>
                  <a:srgbClr val="003399"/>
                </a:solidFill>
              </a:rPr>
              <a:t>programme</a:t>
            </a:r>
            <a:r>
              <a:rPr lang="en-US" sz="2000" b="0" dirty="0">
                <a:solidFill>
                  <a:srgbClr val="003399"/>
                </a:solidFill>
              </a:rPr>
              <a:t> – </a:t>
            </a:r>
            <a:endParaRPr lang="en-US" sz="2000" b="0" dirty="0" smtClean="0">
              <a:solidFill>
                <a:srgbClr val="003399"/>
              </a:solidFill>
            </a:endParaRPr>
          </a:p>
          <a:p>
            <a:pPr marL="342900" indent="-342900" defTabSz="711200">
              <a:lnSpc>
                <a:spcPct val="90000"/>
              </a:lnSpc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rgbClr val="003399"/>
                </a:solidFill>
              </a:rPr>
              <a:t>Minimum 10-20 candidates</a:t>
            </a:r>
          </a:p>
          <a:p>
            <a:pPr marL="342900" indent="-342900" defTabSz="711200">
              <a:lnSpc>
                <a:spcPct val="90000"/>
              </a:lnSpc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rgbClr val="003399"/>
                </a:solidFill>
              </a:rPr>
              <a:t>R2.5k </a:t>
            </a:r>
            <a:r>
              <a:rPr lang="en-US" sz="2000" b="0" dirty="0">
                <a:solidFill>
                  <a:srgbClr val="003399"/>
                </a:solidFill>
              </a:rPr>
              <a:t>per month stipend (DEDAT</a:t>
            </a:r>
            <a:r>
              <a:rPr lang="en-US" sz="2000" b="0" dirty="0" smtClean="0">
                <a:solidFill>
                  <a:srgbClr val="003399"/>
                </a:solidFill>
              </a:rPr>
              <a:t>)</a:t>
            </a:r>
          </a:p>
          <a:p>
            <a:pPr marL="342900" indent="-342900" defTabSz="711200">
              <a:lnSpc>
                <a:spcPct val="90000"/>
              </a:lnSpc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rgbClr val="003399"/>
                </a:solidFill>
              </a:rPr>
              <a:t>Age </a:t>
            </a:r>
            <a:r>
              <a:rPr lang="en-US" sz="2000" b="0" dirty="0">
                <a:solidFill>
                  <a:srgbClr val="003399"/>
                </a:solidFill>
              </a:rPr>
              <a:t>18-34 </a:t>
            </a:r>
            <a:r>
              <a:rPr lang="en-US" sz="2000" b="0" dirty="0" smtClean="0">
                <a:solidFill>
                  <a:srgbClr val="003399"/>
                </a:solidFill>
              </a:rPr>
              <a:t> </a:t>
            </a:r>
          </a:p>
          <a:p>
            <a:pPr marL="342900" indent="-342900" defTabSz="711200">
              <a:lnSpc>
                <a:spcPct val="90000"/>
              </a:lnSpc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US" sz="2000" b="0" smtClean="0">
                <a:solidFill>
                  <a:srgbClr val="003399"/>
                </a:solidFill>
              </a:rPr>
              <a:t>Grade 12 </a:t>
            </a:r>
            <a:r>
              <a:rPr lang="en-US" sz="2000" b="0" dirty="0">
                <a:solidFill>
                  <a:srgbClr val="003399"/>
                </a:solidFill>
              </a:rPr>
              <a:t>minimum </a:t>
            </a:r>
            <a:r>
              <a:rPr lang="en-US" sz="2000" b="0" dirty="0" smtClean="0">
                <a:solidFill>
                  <a:srgbClr val="003399"/>
                </a:solidFill>
              </a:rPr>
              <a:t>– Exceptions </a:t>
            </a:r>
            <a:r>
              <a:rPr lang="en-US" sz="2000" b="0" smtClean="0">
                <a:solidFill>
                  <a:srgbClr val="003399"/>
                </a:solidFill>
              </a:rPr>
              <a:t>on demand</a:t>
            </a:r>
            <a:endParaRPr lang="en-US" sz="2000" b="0" dirty="0" smtClean="0">
              <a:solidFill>
                <a:srgbClr val="003399"/>
              </a:solidFill>
            </a:endParaRPr>
          </a:p>
          <a:p>
            <a:pPr marL="342900" indent="-342900" defTabSz="711200">
              <a:lnSpc>
                <a:spcPct val="90000"/>
              </a:lnSpc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rgbClr val="003399"/>
                </a:solidFill>
              </a:rPr>
              <a:t>letter </a:t>
            </a:r>
            <a:r>
              <a:rPr lang="en-US" sz="2000" b="0" dirty="0">
                <a:solidFill>
                  <a:srgbClr val="003399"/>
                </a:solidFill>
              </a:rPr>
              <a:t>of commitment 12 </a:t>
            </a:r>
            <a:r>
              <a:rPr lang="en-US" sz="2000" b="0" dirty="0" smtClean="0">
                <a:solidFill>
                  <a:srgbClr val="003399"/>
                </a:solidFill>
              </a:rPr>
              <a:t>months for a job/or less</a:t>
            </a:r>
            <a:endParaRPr lang="en-US" sz="2000" b="0" dirty="0">
              <a:solidFill>
                <a:srgbClr val="003399"/>
              </a:solidFill>
            </a:endParaRPr>
          </a:p>
          <a:p>
            <a:pPr marL="342900" indent="-342900" defTabSz="711200">
              <a:lnSpc>
                <a:spcPct val="90000"/>
              </a:lnSpc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rgbClr val="003399"/>
                </a:solidFill>
              </a:rPr>
              <a:t>Agreement to be signed (M &amp;E – DEDAT</a:t>
            </a:r>
            <a:r>
              <a:rPr lang="en-US" sz="2000" b="0" dirty="0" smtClean="0">
                <a:solidFill>
                  <a:srgbClr val="003399"/>
                </a:solidFill>
              </a:rPr>
              <a:t>)</a:t>
            </a:r>
          </a:p>
          <a:p>
            <a:pPr defTabSz="711200">
              <a:lnSpc>
                <a:spcPct val="90000"/>
              </a:lnSpc>
              <a:spcAft>
                <a:spcPct val="35000"/>
              </a:spcAft>
            </a:pPr>
            <a:endParaRPr lang="en-US" sz="2000" b="0" dirty="0" smtClean="0">
              <a:solidFill>
                <a:srgbClr val="003399"/>
              </a:solidFill>
            </a:endParaRPr>
          </a:p>
          <a:p>
            <a:pPr defTabSz="711200">
              <a:lnSpc>
                <a:spcPct val="90000"/>
              </a:lnSpc>
              <a:spcAft>
                <a:spcPct val="35000"/>
              </a:spcAft>
            </a:pPr>
            <a:endParaRPr lang="en-US" sz="2000" b="0" dirty="0" smtClean="0">
              <a:solidFill>
                <a:srgbClr val="003399"/>
              </a:solidFill>
            </a:endParaRPr>
          </a:p>
          <a:p>
            <a:pPr defTabSz="711200">
              <a:lnSpc>
                <a:spcPct val="90000"/>
              </a:lnSpc>
              <a:spcAft>
                <a:spcPct val="35000"/>
              </a:spcAft>
            </a:pPr>
            <a:r>
              <a:rPr lang="en-US" sz="2000" dirty="0" smtClean="0">
                <a:solidFill>
                  <a:srgbClr val="003399"/>
                </a:solidFill>
              </a:rPr>
              <a:t>Contact person: </a:t>
            </a:r>
            <a:r>
              <a:rPr lang="en-US" sz="2000" dirty="0" smtClean="0">
                <a:solidFill>
                  <a:srgbClr val="003399"/>
                </a:solidFill>
                <a:hlinkClick r:id="rId3"/>
              </a:rPr>
              <a:t>Caro.Sankar@westerncape.gov.za</a:t>
            </a:r>
            <a:r>
              <a:rPr lang="en-US" sz="2000" dirty="0" smtClean="0">
                <a:solidFill>
                  <a:srgbClr val="003399"/>
                </a:solidFill>
              </a:rPr>
              <a:t> </a:t>
            </a:r>
            <a:endParaRPr lang="en-US" sz="2000" dirty="0">
              <a:solidFill>
                <a:srgbClr val="003399"/>
              </a:solidFill>
            </a:endParaRPr>
          </a:p>
          <a:p>
            <a:pPr lvl="0"/>
            <a:endParaRPr lang="en-US" b="0" dirty="0">
              <a:solidFill>
                <a:prstClr val="black"/>
              </a:solidFill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en-US" sz="2400" dirty="0" smtClean="0">
                <a:solidFill>
                  <a:schemeClr val="tx1"/>
                </a:solidFill>
              </a:rPr>
              <a:t>Additional Interventions -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11</a:t>
            </a:fld>
            <a:endParaRPr lang="en-ZA" dirty="0">
              <a:solidFill>
                <a:srgbClr val="003399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3412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                        </a:t>
            </a:r>
            <a:endParaRPr lang="en-GB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67544" y="5053525"/>
            <a:ext cx="8208912" cy="508552"/>
          </a:xfrm>
          <a:prstGeom prst="rect">
            <a:avLst/>
          </a:prstGeom>
        </p:spPr>
        <p:txBody>
          <a:bodyPr vert="horz" lIns="72000" tIns="0" rIns="72000" bIns="0" rtlCol="0" anchor="ctr">
            <a:normAutofit/>
          </a:bodyPr>
          <a:lstStyle>
            <a:lvl1pPr marL="0" indent="0" algn="r" defTabSz="914400" rtl="0" eaLnBrk="1" latinLnBrk="0" hangingPunct="1">
              <a:spcBef>
                <a:spcPts val="300"/>
              </a:spcBef>
              <a:buFont typeface="Arial" pitchFamily="34" charset="0"/>
              <a:buNone/>
              <a:defRPr sz="2000" b="0" kern="1200">
                <a:solidFill>
                  <a:schemeClr val="bg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300"/>
              </a:spcBef>
              <a:buClr>
                <a:srgbClr val="002060"/>
              </a:buClr>
              <a:buFontTx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300"/>
              </a:spcBef>
              <a:buClr>
                <a:schemeClr val="accent3"/>
              </a:buClr>
              <a:buFont typeface="Arial" pitchFamily="34" charset="0"/>
              <a:buNone/>
              <a:defRPr lang="en-US" sz="1600" kern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300"/>
              </a:spcBef>
              <a:buClr>
                <a:schemeClr val="accent3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3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8285"/>
          <a:stretch/>
        </p:blipFill>
        <p:spPr>
          <a:xfrm>
            <a:off x="937353" y="5313357"/>
            <a:ext cx="1946034" cy="140835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7" t="5561" r="6426" b="6574"/>
          <a:stretch/>
        </p:blipFill>
        <p:spPr>
          <a:xfrm>
            <a:off x="971600" y="3340045"/>
            <a:ext cx="1920965" cy="138948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67544" y="4221088"/>
            <a:ext cx="8208912" cy="819992"/>
          </a:xfrm>
        </p:spPr>
        <p:txBody>
          <a:bodyPr>
            <a:normAutofit fontScale="25000" lnSpcReduction="20000"/>
          </a:bodyPr>
          <a:lstStyle/>
          <a:p>
            <a:endParaRPr lang="en-ZA" sz="24000" b="1" dirty="0" smtClean="0"/>
          </a:p>
          <a:p>
            <a:endParaRPr lang="en-ZA" sz="24000" b="1" dirty="0"/>
          </a:p>
          <a:p>
            <a:r>
              <a:rPr lang="en-ZA" sz="24000" b="1" dirty="0" smtClean="0"/>
              <a:t>THANK YOU</a:t>
            </a:r>
          </a:p>
          <a:p>
            <a:endParaRPr lang="en-ZA" sz="12800" b="1" dirty="0" smtClean="0"/>
          </a:p>
          <a:p>
            <a:r>
              <a:rPr lang="en-ZA" sz="12800" b="1" dirty="0" smtClean="0"/>
              <a:t>Advise suppliers and others </a:t>
            </a:r>
            <a:endParaRPr lang="en-ZA" sz="12800" b="1" dirty="0"/>
          </a:p>
          <a:p>
            <a:endParaRPr lang="en-ZA" sz="12800" b="1" dirty="0" smtClean="0"/>
          </a:p>
          <a:p>
            <a:endParaRPr lang="en-ZA" sz="12800" b="1" dirty="0"/>
          </a:p>
          <a:p>
            <a:r>
              <a:rPr lang="en-ZA" sz="12800" b="1" dirty="0" smtClean="0"/>
              <a:t>Claude Orgill</a:t>
            </a:r>
          </a:p>
          <a:p>
            <a:r>
              <a:rPr lang="en-ZA" sz="7200" b="1" dirty="0" smtClean="0"/>
              <a:t>Claude.Orgill@westerncape.gov.za</a:t>
            </a:r>
          </a:p>
          <a:p>
            <a:r>
              <a:rPr lang="en-ZA" sz="7200" b="1" dirty="0" smtClean="0"/>
              <a:t>021 4839337</a:t>
            </a:r>
            <a:endParaRPr lang="en-ZA" sz="7200" b="1" dirty="0"/>
          </a:p>
          <a:p>
            <a:endParaRPr lang="en-ZA" sz="24000" b="1" dirty="0" smtClean="0"/>
          </a:p>
          <a:p>
            <a:r>
              <a:rPr lang="en-ZA" dirty="0" smtClean="0"/>
              <a:t>       </a:t>
            </a:r>
            <a:endParaRPr lang="en-Z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8611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95275" y="205448"/>
            <a:ext cx="8597205" cy="559256"/>
          </a:xfrm>
        </p:spPr>
        <p:txBody>
          <a:bodyPr>
            <a:normAutofit/>
          </a:bodyPr>
          <a:lstStyle/>
          <a:p>
            <a:r>
              <a:rPr lang="en-GB" dirty="0" smtClean="0"/>
              <a:t>Game Changer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998F86"/>
                </a:solidFill>
              </a:rPr>
              <a:t>WCG-PPT Slide Gallery-01112012.pptx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755576" y="1772816"/>
            <a:ext cx="8020972" cy="4536504"/>
          </a:xfrm>
        </p:spPr>
        <p:txBody>
          <a:bodyPr>
            <a:no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</a:rPr>
              <a:t>Oil, Gas &amp; Marine, Prioritizing port infrastructure and Rig/Ship Repair  and Marine services – (Related industries 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b="0" dirty="0" smtClean="0">
              <a:solidFill>
                <a:prstClr val="black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</a:rPr>
              <a:t>Tourism</a:t>
            </a:r>
            <a:r>
              <a:rPr lang="en-US" b="0" dirty="0" smtClean="0">
                <a:solidFill>
                  <a:prstClr val="black"/>
                </a:solidFill>
              </a:rPr>
              <a:t>, prioritizing air accessibility, marketing and events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b="0" dirty="0" smtClean="0">
              <a:solidFill>
                <a:prstClr val="black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prstClr val="black"/>
                </a:solidFill>
              </a:rPr>
              <a:t>Agri-procesing</a:t>
            </a:r>
            <a:r>
              <a:rPr lang="en-US" b="0" dirty="0" smtClean="0">
                <a:solidFill>
                  <a:prstClr val="black"/>
                </a:solidFill>
              </a:rPr>
              <a:t>, prioritizing wine and </a:t>
            </a:r>
            <a:r>
              <a:rPr lang="en-US" b="0" dirty="0" err="1" smtClean="0">
                <a:solidFill>
                  <a:prstClr val="black"/>
                </a:solidFill>
              </a:rPr>
              <a:t>halaal</a:t>
            </a:r>
            <a:r>
              <a:rPr lang="en-US" b="0" dirty="0" smtClean="0">
                <a:solidFill>
                  <a:prstClr val="black"/>
                </a:solidFill>
              </a:rPr>
              <a:t> foods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b="0" dirty="0" smtClean="0">
              <a:solidFill>
                <a:prstClr val="black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</a:rPr>
              <a:t>Energy Security</a:t>
            </a:r>
            <a:r>
              <a:rPr lang="en-US" b="0" dirty="0" smtClean="0">
                <a:solidFill>
                  <a:prstClr val="black"/>
                </a:solidFill>
              </a:rPr>
              <a:t>, prioritizing natural gas, rooftop PV and energy efficiency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b="0" dirty="0" smtClean="0">
              <a:solidFill>
                <a:prstClr val="black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</a:rPr>
              <a:t>ICT</a:t>
            </a:r>
            <a:r>
              <a:rPr lang="en-US" b="0" dirty="0" smtClean="0">
                <a:solidFill>
                  <a:prstClr val="black"/>
                </a:solidFill>
              </a:rPr>
              <a:t> (Information Communication Technology)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b="0" dirty="0" smtClean="0">
              <a:solidFill>
                <a:prstClr val="black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</a:rPr>
              <a:t>Film</a:t>
            </a:r>
            <a:r>
              <a:rPr lang="en-US" b="0" dirty="0" smtClean="0">
                <a:solidFill>
                  <a:prstClr val="black"/>
                </a:solidFill>
              </a:rPr>
              <a:t>, a strategic priority of the City of Cape Town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b="0" dirty="0" smtClean="0">
              <a:solidFill>
                <a:prstClr val="black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</a:rPr>
              <a:t>Water Infrastructure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en-US" i="0" dirty="0" smtClean="0">
                <a:solidFill>
                  <a:schemeClr val="tx1"/>
                </a:solidFill>
              </a:rPr>
              <a:t>Economic Growth </a:t>
            </a:r>
            <a:r>
              <a:rPr lang="en-US" i="0" dirty="0">
                <a:solidFill>
                  <a:schemeClr val="tx1"/>
                </a:solidFill>
              </a:rPr>
              <a:t>and </a:t>
            </a:r>
            <a:r>
              <a:rPr lang="en-US" i="0" dirty="0" smtClean="0">
                <a:solidFill>
                  <a:schemeClr val="tx1"/>
                </a:solidFill>
              </a:rPr>
              <a:t>Enabling Sectors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2</a:t>
            </a:fld>
            <a:endParaRPr lang="en-ZA" dirty="0">
              <a:solidFill>
                <a:srgbClr val="003399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8686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181653" y="6173688"/>
            <a:ext cx="710827" cy="525294"/>
          </a:xfrm>
        </p:spPr>
        <p:txBody>
          <a:bodyPr/>
          <a:lstStyle/>
          <a:p>
            <a:fld id="{8406839F-D7A4-4E5D-B93D-768AD4D1DB36}" type="slidenum">
              <a:rPr lang="en-ZA" smtClean="0"/>
              <a:pPr/>
              <a:t>3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ZA" smtClean="0"/>
              <a:t>Premier Stocktake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23529" y="1102470"/>
            <a:ext cx="8820472" cy="4896073"/>
          </a:xfrm>
        </p:spPr>
        <p:txBody>
          <a:bodyPr/>
          <a:lstStyle/>
          <a:p>
            <a:endParaRPr lang="en-ZA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7675" y="333376"/>
            <a:ext cx="8597205" cy="727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00329B"/>
                </a:solidFill>
              </a14:hiddenFill>
            </a:ext>
          </a:extLst>
        </p:spPr>
        <p:txBody>
          <a:bodyPr vert="horz" wrap="none" lIns="72000" tIns="72000" rIns="72000" bIns="7200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Century Gothic" pitchFamily="34" charset="0"/>
                <a:ea typeface="+mj-ea"/>
                <a:cs typeface="+mj-cs"/>
              </a:defRPr>
            </a:lvl1pPr>
          </a:lstStyle>
          <a:p>
            <a:pPr defTabSz="711200">
              <a:lnSpc>
                <a:spcPct val="90000"/>
              </a:lnSpc>
              <a:spcAft>
                <a:spcPct val="35000"/>
              </a:spcAft>
            </a:pPr>
            <a:r>
              <a:rPr lang="en-US" sz="2000" dirty="0" smtClean="0">
                <a:solidFill>
                  <a:srgbClr val="003399"/>
                </a:solidFill>
              </a:rPr>
              <a:t>Suppliers of Diverse Range of Services &amp; Work </a:t>
            </a:r>
            <a:r>
              <a:rPr lang="en-US" sz="2000" dirty="0">
                <a:solidFill>
                  <a:srgbClr val="003399"/>
                </a:solidFill>
              </a:rPr>
              <a:t>Placement </a:t>
            </a:r>
            <a:r>
              <a:rPr lang="en-US" sz="2000" dirty="0" err="1">
                <a:solidFill>
                  <a:srgbClr val="003399"/>
                </a:solidFill>
              </a:rPr>
              <a:t>Programmes</a:t>
            </a:r>
            <a:r>
              <a:rPr lang="en-US" sz="2000" dirty="0">
                <a:solidFill>
                  <a:srgbClr val="003399"/>
                </a:solidFill>
              </a:rPr>
              <a:t>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5928" y="1957154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000" b="1" dirty="0" smtClean="0">
                <a:solidFill>
                  <a:srgbClr val="003399"/>
                </a:solidFill>
              </a:rPr>
              <a:t>Productive Sectors:</a:t>
            </a:r>
            <a:endParaRPr lang="en-ZA" sz="2000" b="1" dirty="0">
              <a:solidFill>
                <a:srgbClr val="003399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72472" y="3424141"/>
            <a:ext cx="3240360" cy="1957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711200">
              <a:spcBef>
                <a:spcPct val="0"/>
              </a:spcBef>
              <a:spcAft>
                <a:spcPct val="35000"/>
              </a:spcAft>
              <a:buFontTx/>
              <a:buBlip>
                <a:blip r:embed="rId2"/>
              </a:buBlip>
            </a:pPr>
            <a:r>
              <a:rPr lang="en-US" sz="2400" b="1" dirty="0" smtClean="0">
                <a:solidFill>
                  <a:srgbClr val="7030A0"/>
                </a:solidFill>
              </a:rPr>
              <a:t>Energy</a:t>
            </a:r>
          </a:p>
          <a:p>
            <a:pPr marL="285750" indent="-285750" defTabSz="711200">
              <a:spcBef>
                <a:spcPct val="0"/>
              </a:spcBef>
              <a:spcAft>
                <a:spcPct val="35000"/>
              </a:spcAft>
              <a:buFontTx/>
              <a:buBlip>
                <a:blip r:embed="rId2"/>
              </a:buBlip>
            </a:pPr>
            <a:r>
              <a:rPr lang="en-US" sz="2400" b="1" dirty="0" smtClean="0">
                <a:solidFill>
                  <a:srgbClr val="7030A0"/>
                </a:solidFill>
              </a:rPr>
              <a:t>Water</a:t>
            </a:r>
          </a:p>
          <a:p>
            <a:pPr marL="285750" indent="-285750" defTabSz="711200">
              <a:spcBef>
                <a:spcPct val="0"/>
              </a:spcBef>
              <a:spcAft>
                <a:spcPct val="35000"/>
              </a:spcAft>
              <a:buFontTx/>
              <a:buBlip>
                <a:blip r:embed="rId2"/>
              </a:buBlip>
            </a:pPr>
            <a:r>
              <a:rPr lang="en-US" sz="2400" b="1" dirty="0" smtClean="0">
                <a:solidFill>
                  <a:srgbClr val="7030A0"/>
                </a:solidFill>
              </a:rPr>
              <a:t>Broadband</a:t>
            </a:r>
          </a:p>
          <a:p>
            <a:pPr marL="285750" indent="-285750" defTabSz="711200">
              <a:spcBef>
                <a:spcPct val="0"/>
              </a:spcBef>
              <a:spcAft>
                <a:spcPct val="35000"/>
              </a:spcAft>
              <a:buFontTx/>
              <a:buBlip>
                <a:blip r:embed="rId2"/>
              </a:buBlip>
            </a:pPr>
            <a:r>
              <a:rPr lang="en-US" sz="2400" b="1" dirty="0" smtClean="0">
                <a:solidFill>
                  <a:srgbClr val="7030A0"/>
                </a:solidFill>
              </a:rPr>
              <a:t>Skills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01492" y="2893258"/>
            <a:ext cx="41634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3399"/>
                </a:solidFill>
              </a:rPr>
              <a:t>Enablers:</a:t>
            </a:r>
            <a:endParaRPr lang="en-US" sz="2000" b="1" dirty="0">
              <a:solidFill>
                <a:srgbClr val="003399"/>
              </a:solidFill>
            </a:endParaRPr>
          </a:p>
        </p:txBody>
      </p:sp>
      <p:sp>
        <p:nvSpPr>
          <p:cNvPr id="12" name="Left Arrow 11"/>
          <p:cNvSpPr/>
          <p:nvPr/>
        </p:nvSpPr>
        <p:spPr>
          <a:xfrm rot="18840000">
            <a:off x="3198098" y="2214045"/>
            <a:ext cx="909862" cy="735054"/>
          </a:xfrm>
          <a:prstGeom prst="lef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sz="1200" dirty="0" err="1" smtClean="0">
              <a:solidFill>
                <a:prstClr val="white"/>
              </a:solidFill>
            </a:endParaRPr>
          </a:p>
        </p:txBody>
      </p:sp>
      <p:sp>
        <p:nvSpPr>
          <p:cNvPr id="13" name="Left Arrow 12"/>
          <p:cNvSpPr/>
          <p:nvPr/>
        </p:nvSpPr>
        <p:spPr>
          <a:xfrm>
            <a:off x="3813193" y="4279037"/>
            <a:ext cx="911207" cy="598507"/>
          </a:xfrm>
          <a:prstGeom prst="lef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sz="1200" dirty="0" err="1" smtClean="0">
              <a:solidFill>
                <a:prstClr val="white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75929" y="1287791"/>
            <a:ext cx="5320207" cy="374217"/>
          </a:xfrm>
          <a:prstGeom prst="rect">
            <a:avLst/>
          </a:prstGeom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none" lIns="72000" tIns="72000" rIns="72000" bIns="7200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Century Gothic" pitchFamily="34" charset="0"/>
                <a:ea typeface="+mj-ea"/>
                <a:cs typeface="+mj-cs"/>
              </a:defRPr>
            </a:lvl1pPr>
          </a:lstStyle>
          <a:p>
            <a:pPr defTabSz="711200">
              <a:lnSpc>
                <a:spcPct val="90000"/>
              </a:lnSpc>
              <a:spcAft>
                <a:spcPct val="35000"/>
              </a:spcAft>
            </a:pPr>
            <a:r>
              <a:rPr lang="en-US" cap="all" dirty="0" smtClean="0">
                <a:solidFill>
                  <a:srgbClr val="003399"/>
                </a:solidFill>
              </a:rPr>
              <a:t>Project </a:t>
            </a:r>
            <a:r>
              <a:rPr lang="en-US" cap="all" dirty="0" err="1" smtClean="0">
                <a:solidFill>
                  <a:srgbClr val="003399"/>
                </a:solidFill>
              </a:rPr>
              <a:t>khulisa</a:t>
            </a:r>
            <a:r>
              <a:rPr lang="en-US" cap="all" dirty="0" smtClean="0">
                <a:solidFill>
                  <a:srgbClr val="003399"/>
                </a:solidFill>
              </a:rPr>
              <a:t> (</a:t>
            </a:r>
            <a:r>
              <a:rPr lang="en-US" dirty="0" smtClean="0">
                <a:solidFill>
                  <a:srgbClr val="003399"/>
                </a:solidFill>
              </a:rPr>
              <a:t>“to grow”</a:t>
            </a:r>
            <a:r>
              <a:rPr lang="en-US" cap="all" dirty="0" smtClean="0">
                <a:solidFill>
                  <a:srgbClr val="003399"/>
                </a:solidFill>
              </a:rPr>
              <a:t>)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15" name="Footer Placeholder 10"/>
          <p:cNvSpPr txBox="1">
            <a:spLocks/>
          </p:cNvSpPr>
          <p:nvPr/>
        </p:nvSpPr>
        <p:spPr>
          <a:xfrm>
            <a:off x="4195480" y="66205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ZA" smtClean="0">
                <a:solidFill>
                  <a:srgbClr val="998F86"/>
                </a:solidFill>
              </a:rPr>
              <a:t>Vision of WCG: The next five years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42042" y="1117222"/>
            <a:ext cx="8668073" cy="4960168"/>
          </a:xfrm>
          <a:prstGeom prst="rect">
            <a:avLst/>
          </a:prstGeom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none" lIns="72000" tIns="72000" rIns="72000" bIns="7200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Century Gothic" pitchFamily="34" charset="0"/>
                <a:ea typeface="+mj-ea"/>
                <a:cs typeface="+mj-cs"/>
              </a:defRPr>
            </a:lvl1pPr>
          </a:lstStyle>
          <a:p>
            <a:pPr defTabSz="711200">
              <a:lnSpc>
                <a:spcPct val="90000"/>
              </a:lnSpc>
              <a:spcAft>
                <a:spcPct val="35000"/>
              </a:spcAft>
            </a:pPr>
            <a:endParaRPr lang="en-US" dirty="0" smtClean="0">
              <a:solidFill>
                <a:srgbClr val="003399"/>
              </a:solidFill>
            </a:endParaRPr>
          </a:p>
          <a:p>
            <a:pPr defTabSz="711200">
              <a:lnSpc>
                <a:spcPct val="90000"/>
              </a:lnSpc>
              <a:spcAft>
                <a:spcPct val="35000"/>
              </a:spcAft>
            </a:pPr>
            <a:endParaRPr lang="en-US" dirty="0">
              <a:solidFill>
                <a:srgbClr val="003399"/>
              </a:solidFill>
            </a:endParaRPr>
          </a:p>
          <a:p>
            <a:pPr defTabSz="711200">
              <a:lnSpc>
                <a:spcPct val="90000"/>
              </a:lnSpc>
              <a:spcAft>
                <a:spcPct val="35000"/>
              </a:spcAft>
            </a:pPr>
            <a:endParaRPr lang="en-US" dirty="0" smtClean="0">
              <a:solidFill>
                <a:srgbClr val="003399"/>
              </a:solidFill>
            </a:endParaRPr>
          </a:p>
          <a:p>
            <a:pPr defTabSz="711200">
              <a:lnSpc>
                <a:spcPct val="90000"/>
              </a:lnSpc>
              <a:spcAft>
                <a:spcPct val="35000"/>
              </a:spcAft>
            </a:pPr>
            <a:endParaRPr lang="en-US" dirty="0">
              <a:solidFill>
                <a:srgbClr val="003399"/>
              </a:solidFill>
            </a:endParaRPr>
          </a:p>
          <a:p>
            <a:pPr defTabSz="711200">
              <a:lnSpc>
                <a:spcPct val="90000"/>
              </a:lnSpc>
              <a:spcAft>
                <a:spcPct val="35000"/>
              </a:spcAft>
            </a:pPr>
            <a:endParaRPr lang="en-US" dirty="0" smtClean="0">
              <a:solidFill>
                <a:srgbClr val="003399"/>
              </a:solidFill>
            </a:endParaRPr>
          </a:p>
          <a:p>
            <a:pPr defTabSz="711200">
              <a:lnSpc>
                <a:spcPct val="90000"/>
              </a:lnSpc>
              <a:spcAft>
                <a:spcPct val="35000"/>
              </a:spcAft>
            </a:pP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439851" y="1246408"/>
            <a:ext cx="2562529" cy="1248749"/>
          </a:xfrm>
          <a:prstGeom prst="rect">
            <a:avLst/>
          </a:prstGeom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none" lIns="72000" tIns="72000" rIns="72000" bIns="7200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Century Gothic" pitchFamily="34" charset="0"/>
                <a:ea typeface="+mj-ea"/>
                <a:cs typeface="+mj-cs"/>
              </a:defRPr>
            </a:lvl1pPr>
          </a:lstStyle>
          <a:p>
            <a:pPr defTabSz="711200">
              <a:lnSpc>
                <a:spcPct val="90000"/>
              </a:lnSpc>
              <a:spcAft>
                <a:spcPct val="35000"/>
              </a:spcAft>
            </a:pPr>
            <a:r>
              <a:rPr lang="en-US" dirty="0" smtClean="0">
                <a:solidFill>
                  <a:srgbClr val="003399"/>
                </a:solidFill>
              </a:rPr>
              <a:t>Fabrication &amp; </a:t>
            </a:r>
          </a:p>
          <a:p>
            <a:pPr defTabSz="711200">
              <a:lnSpc>
                <a:spcPct val="90000"/>
              </a:lnSpc>
              <a:spcAft>
                <a:spcPct val="35000"/>
              </a:spcAft>
            </a:pPr>
            <a:r>
              <a:rPr lang="en-US" dirty="0" smtClean="0">
                <a:solidFill>
                  <a:srgbClr val="003399"/>
                </a:solidFill>
              </a:rPr>
              <a:t>Construction</a:t>
            </a:r>
          </a:p>
          <a:p>
            <a:pPr defTabSz="711200">
              <a:lnSpc>
                <a:spcPct val="90000"/>
              </a:lnSpc>
              <a:spcAft>
                <a:spcPct val="35000"/>
              </a:spcAft>
            </a:pPr>
            <a:endParaRPr lang="en-US" dirty="0">
              <a:solidFill>
                <a:srgbClr val="003399"/>
              </a:solidFill>
            </a:endParaRPr>
          </a:p>
          <a:p>
            <a:pPr defTabSz="711200">
              <a:lnSpc>
                <a:spcPct val="90000"/>
              </a:lnSpc>
              <a:spcAft>
                <a:spcPct val="35000"/>
              </a:spcAft>
            </a:pPr>
            <a:endParaRPr lang="en-US" dirty="0" smtClean="0">
              <a:solidFill>
                <a:srgbClr val="003399"/>
              </a:solidFill>
            </a:endParaRPr>
          </a:p>
          <a:p>
            <a:pPr defTabSz="711200">
              <a:lnSpc>
                <a:spcPct val="90000"/>
              </a:lnSpc>
              <a:spcAft>
                <a:spcPct val="35000"/>
              </a:spcAft>
            </a:pPr>
            <a:endParaRPr lang="en-US" dirty="0">
              <a:solidFill>
                <a:srgbClr val="003399"/>
              </a:solidFill>
            </a:endParaRPr>
          </a:p>
          <a:p>
            <a:pPr defTabSz="711200">
              <a:lnSpc>
                <a:spcPct val="90000"/>
              </a:lnSpc>
              <a:spcAft>
                <a:spcPct val="35000"/>
              </a:spcAft>
            </a:pPr>
            <a:endParaRPr lang="en-US" dirty="0" smtClean="0">
              <a:solidFill>
                <a:srgbClr val="003399"/>
              </a:solidFill>
            </a:endParaRPr>
          </a:p>
          <a:p>
            <a:pPr defTabSz="711200">
              <a:lnSpc>
                <a:spcPct val="90000"/>
              </a:lnSpc>
              <a:spcAft>
                <a:spcPct val="35000"/>
              </a:spcAft>
            </a:pPr>
            <a:r>
              <a:rPr lang="en-US" dirty="0" err="1" smtClean="0">
                <a:solidFill>
                  <a:srgbClr val="003399"/>
                </a:solidFill>
              </a:rPr>
              <a:t>yyuyyy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3203848" y="1246410"/>
            <a:ext cx="2592288" cy="1248749"/>
          </a:xfrm>
          <a:prstGeom prst="rect">
            <a:avLst/>
          </a:prstGeom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none" lIns="72000" tIns="72000" rIns="72000" bIns="7200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Century Gothic" pitchFamily="34" charset="0"/>
                <a:ea typeface="+mj-ea"/>
                <a:cs typeface="+mj-cs"/>
              </a:defRPr>
            </a:lvl1pPr>
          </a:lstStyle>
          <a:p>
            <a:pPr defTabSz="711200">
              <a:lnSpc>
                <a:spcPct val="90000"/>
              </a:lnSpc>
              <a:spcAft>
                <a:spcPct val="35000"/>
              </a:spcAft>
            </a:pPr>
            <a:r>
              <a:rPr lang="en-US" dirty="0" smtClean="0">
                <a:solidFill>
                  <a:srgbClr val="003399"/>
                </a:solidFill>
              </a:rPr>
              <a:t>Maritime Repairs </a:t>
            </a:r>
          </a:p>
          <a:p>
            <a:pPr defTabSz="711200">
              <a:lnSpc>
                <a:spcPct val="90000"/>
              </a:lnSpc>
              <a:spcAft>
                <a:spcPct val="35000"/>
              </a:spcAft>
            </a:pPr>
            <a:r>
              <a:rPr lang="en-US" dirty="0" smtClean="0">
                <a:solidFill>
                  <a:srgbClr val="003399"/>
                </a:solidFill>
              </a:rPr>
              <a:t>&amp; Maintenance</a:t>
            </a:r>
          </a:p>
          <a:p>
            <a:pPr defTabSz="711200">
              <a:lnSpc>
                <a:spcPct val="90000"/>
              </a:lnSpc>
              <a:spcAft>
                <a:spcPct val="35000"/>
              </a:spcAft>
            </a:pPr>
            <a:endParaRPr lang="en-US" dirty="0">
              <a:solidFill>
                <a:srgbClr val="003399"/>
              </a:solidFill>
            </a:endParaRPr>
          </a:p>
          <a:p>
            <a:pPr defTabSz="711200">
              <a:lnSpc>
                <a:spcPct val="90000"/>
              </a:lnSpc>
              <a:spcAft>
                <a:spcPct val="35000"/>
              </a:spcAft>
            </a:pPr>
            <a:endParaRPr lang="en-US" dirty="0" smtClean="0">
              <a:solidFill>
                <a:srgbClr val="003399"/>
              </a:solidFill>
            </a:endParaRPr>
          </a:p>
          <a:p>
            <a:pPr defTabSz="711200">
              <a:lnSpc>
                <a:spcPct val="90000"/>
              </a:lnSpc>
              <a:spcAft>
                <a:spcPct val="35000"/>
              </a:spcAft>
            </a:pPr>
            <a:endParaRPr lang="en-US" dirty="0">
              <a:solidFill>
                <a:srgbClr val="003399"/>
              </a:solidFill>
            </a:endParaRPr>
          </a:p>
          <a:p>
            <a:pPr defTabSz="711200">
              <a:lnSpc>
                <a:spcPct val="90000"/>
              </a:lnSpc>
              <a:spcAft>
                <a:spcPct val="35000"/>
              </a:spcAft>
            </a:pPr>
            <a:endParaRPr lang="en-US" dirty="0" smtClean="0">
              <a:solidFill>
                <a:srgbClr val="003399"/>
              </a:solidFill>
            </a:endParaRPr>
          </a:p>
          <a:p>
            <a:pPr defTabSz="711200">
              <a:lnSpc>
                <a:spcPct val="90000"/>
              </a:lnSpc>
              <a:spcAft>
                <a:spcPct val="35000"/>
              </a:spcAft>
            </a:pPr>
            <a:r>
              <a:rPr lang="en-US" dirty="0" err="1" smtClean="0">
                <a:solidFill>
                  <a:srgbClr val="003399"/>
                </a:solidFill>
              </a:rPr>
              <a:t>vfgrg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6012160" y="1246409"/>
            <a:ext cx="2706546" cy="1248749"/>
          </a:xfrm>
          <a:prstGeom prst="rect">
            <a:avLst/>
          </a:prstGeom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none" lIns="72000" tIns="72000" rIns="72000" bIns="7200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Century Gothic" pitchFamily="34" charset="0"/>
                <a:ea typeface="+mj-ea"/>
                <a:cs typeface="+mj-cs"/>
              </a:defRPr>
            </a:lvl1pPr>
          </a:lstStyle>
          <a:p>
            <a:pPr defTabSz="711200">
              <a:lnSpc>
                <a:spcPct val="90000"/>
              </a:lnSpc>
              <a:spcAft>
                <a:spcPct val="35000"/>
              </a:spcAft>
            </a:pPr>
            <a:r>
              <a:rPr lang="en-US" dirty="0" smtClean="0">
                <a:solidFill>
                  <a:srgbClr val="003399"/>
                </a:solidFill>
              </a:rPr>
              <a:t>E &amp; P Service </a:t>
            </a:r>
          </a:p>
          <a:p>
            <a:pPr defTabSz="711200">
              <a:lnSpc>
                <a:spcPct val="90000"/>
              </a:lnSpc>
              <a:spcAft>
                <a:spcPct val="35000"/>
              </a:spcAft>
            </a:pPr>
            <a:r>
              <a:rPr lang="en-US" dirty="0" smtClean="0">
                <a:solidFill>
                  <a:srgbClr val="003399"/>
                </a:solidFill>
              </a:rPr>
              <a:t>Companies</a:t>
            </a:r>
          </a:p>
          <a:p>
            <a:pPr defTabSz="711200">
              <a:lnSpc>
                <a:spcPct val="90000"/>
              </a:lnSpc>
              <a:spcAft>
                <a:spcPct val="35000"/>
              </a:spcAft>
            </a:pPr>
            <a:endParaRPr lang="en-US" dirty="0">
              <a:solidFill>
                <a:srgbClr val="003399"/>
              </a:solidFill>
            </a:endParaRPr>
          </a:p>
          <a:p>
            <a:pPr defTabSz="711200">
              <a:lnSpc>
                <a:spcPct val="90000"/>
              </a:lnSpc>
              <a:spcAft>
                <a:spcPct val="35000"/>
              </a:spcAft>
            </a:pPr>
            <a:endParaRPr lang="en-US" dirty="0" smtClean="0">
              <a:solidFill>
                <a:srgbClr val="003399"/>
              </a:solidFill>
            </a:endParaRPr>
          </a:p>
          <a:p>
            <a:pPr defTabSz="711200">
              <a:lnSpc>
                <a:spcPct val="90000"/>
              </a:lnSpc>
              <a:spcAft>
                <a:spcPct val="35000"/>
              </a:spcAft>
            </a:pPr>
            <a:endParaRPr lang="en-US" dirty="0">
              <a:solidFill>
                <a:srgbClr val="003399"/>
              </a:solidFill>
            </a:endParaRPr>
          </a:p>
          <a:p>
            <a:pPr defTabSz="711200">
              <a:lnSpc>
                <a:spcPct val="90000"/>
              </a:lnSpc>
              <a:spcAft>
                <a:spcPct val="35000"/>
              </a:spcAft>
            </a:pPr>
            <a:endParaRPr lang="en-US" dirty="0" smtClean="0">
              <a:solidFill>
                <a:srgbClr val="003399"/>
              </a:solidFill>
            </a:endParaRPr>
          </a:p>
          <a:p>
            <a:pPr defTabSz="711200">
              <a:lnSpc>
                <a:spcPct val="90000"/>
              </a:lnSpc>
              <a:spcAft>
                <a:spcPct val="35000"/>
              </a:spcAft>
            </a:pPr>
            <a:r>
              <a:rPr lang="en-US" dirty="0" err="1" smtClean="0">
                <a:solidFill>
                  <a:srgbClr val="003399"/>
                </a:solidFill>
              </a:rPr>
              <a:t>ssss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372051" y="3597306"/>
            <a:ext cx="8370586" cy="607876"/>
          </a:xfrm>
          <a:prstGeom prst="rect">
            <a:avLst/>
          </a:prstGeom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none" lIns="72000" tIns="72000" rIns="72000" bIns="7200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Century Gothic" pitchFamily="34" charset="0"/>
                <a:ea typeface="+mj-ea"/>
                <a:cs typeface="+mj-cs"/>
              </a:defRPr>
            </a:lvl1pPr>
          </a:lstStyle>
          <a:p>
            <a:pPr defTabSz="711200">
              <a:lnSpc>
                <a:spcPct val="90000"/>
              </a:lnSpc>
              <a:spcAft>
                <a:spcPct val="35000"/>
              </a:spcAft>
            </a:pPr>
            <a:endParaRPr lang="en-US" dirty="0" smtClean="0">
              <a:solidFill>
                <a:srgbClr val="003399"/>
              </a:solidFill>
            </a:endParaRPr>
          </a:p>
          <a:p>
            <a:pPr defTabSz="711200">
              <a:lnSpc>
                <a:spcPct val="90000"/>
              </a:lnSpc>
              <a:spcAft>
                <a:spcPct val="35000"/>
              </a:spcAft>
            </a:pPr>
            <a:endParaRPr lang="en-US" dirty="0">
              <a:solidFill>
                <a:srgbClr val="003399"/>
              </a:solidFill>
            </a:endParaRPr>
          </a:p>
          <a:p>
            <a:pPr defTabSz="711200">
              <a:lnSpc>
                <a:spcPct val="90000"/>
              </a:lnSpc>
              <a:spcAft>
                <a:spcPct val="35000"/>
              </a:spcAft>
            </a:pPr>
            <a:endParaRPr lang="en-US" dirty="0" smtClean="0">
              <a:solidFill>
                <a:srgbClr val="003399"/>
              </a:solidFill>
            </a:endParaRPr>
          </a:p>
          <a:p>
            <a:pPr defTabSz="711200">
              <a:lnSpc>
                <a:spcPct val="90000"/>
              </a:lnSpc>
              <a:spcAft>
                <a:spcPct val="35000"/>
              </a:spcAft>
            </a:pPr>
            <a:endParaRPr lang="en-US" dirty="0">
              <a:solidFill>
                <a:srgbClr val="003399"/>
              </a:solidFill>
            </a:endParaRPr>
          </a:p>
          <a:p>
            <a:pPr defTabSz="711200">
              <a:lnSpc>
                <a:spcPct val="90000"/>
              </a:lnSpc>
              <a:spcAft>
                <a:spcPct val="35000"/>
              </a:spcAft>
            </a:pPr>
            <a:endParaRPr lang="en-US" dirty="0" smtClean="0">
              <a:solidFill>
                <a:srgbClr val="003399"/>
              </a:solidFill>
            </a:endParaRPr>
          </a:p>
          <a:p>
            <a:pPr defTabSz="711200">
              <a:lnSpc>
                <a:spcPct val="90000"/>
              </a:lnSpc>
              <a:spcAft>
                <a:spcPct val="35000"/>
              </a:spcAft>
            </a:pP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404315" y="4279037"/>
            <a:ext cx="8329607" cy="723572"/>
          </a:xfrm>
          <a:prstGeom prst="rect">
            <a:avLst/>
          </a:prstGeom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none" lIns="72000" tIns="72000" rIns="72000" bIns="7200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Century Gothic" pitchFamily="34" charset="0"/>
                <a:ea typeface="+mj-ea"/>
                <a:cs typeface="+mj-cs"/>
              </a:defRPr>
            </a:lvl1pPr>
          </a:lstStyle>
          <a:p>
            <a:pPr algn="ctr" defTabSz="711200">
              <a:lnSpc>
                <a:spcPct val="90000"/>
              </a:lnSpc>
              <a:spcAft>
                <a:spcPct val="35000"/>
              </a:spcAft>
            </a:pPr>
            <a:r>
              <a:rPr lang="en-US" dirty="0" smtClean="0">
                <a:solidFill>
                  <a:srgbClr val="003399"/>
                </a:solidFill>
              </a:rPr>
              <a:t>Logistics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425296" y="5157192"/>
            <a:ext cx="8328339" cy="748098"/>
          </a:xfrm>
          <a:prstGeom prst="rect">
            <a:avLst/>
          </a:prstGeom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none" lIns="72000" tIns="72000" rIns="72000" bIns="7200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Century Gothic" pitchFamily="34" charset="0"/>
                <a:ea typeface="+mj-ea"/>
                <a:cs typeface="+mj-cs"/>
              </a:defRPr>
            </a:lvl1pPr>
          </a:lstStyle>
          <a:p>
            <a:pPr algn="ctr" defTabSz="711200">
              <a:lnSpc>
                <a:spcPct val="90000"/>
              </a:lnSpc>
              <a:spcAft>
                <a:spcPct val="35000"/>
              </a:spcAft>
            </a:pPr>
            <a:r>
              <a:rPr lang="en-US" dirty="0" smtClean="0">
                <a:solidFill>
                  <a:srgbClr val="003399"/>
                </a:solidFill>
              </a:rPr>
              <a:t>Other Services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392229" y="2725725"/>
            <a:ext cx="8293411" cy="698416"/>
          </a:xfrm>
          <a:prstGeom prst="rect">
            <a:avLst/>
          </a:prstGeom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none" lIns="72000" tIns="72000" rIns="72000" bIns="7200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Century Gothic" pitchFamily="34" charset="0"/>
                <a:ea typeface="+mj-ea"/>
                <a:cs typeface="+mj-cs"/>
              </a:defRPr>
            </a:lvl1pPr>
          </a:lstStyle>
          <a:p>
            <a:pPr algn="ctr" defTabSz="711200">
              <a:lnSpc>
                <a:spcPct val="90000"/>
              </a:lnSpc>
              <a:spcAft>
                <a:spcPct val="35000"/>
              </a:spcAft>
            </a:pPr>
            <a:r>
              <a:rPr lang="en-US" dirty="0" smtClean="0">
                <a:solidFill>
                  <a:srgbClr val="003399"/>
                </a:solidFill>
              </a:rPr>
              <a:t>General Engineering Services</a:t>
            </a:r>
          </a:p>
          <a:p>
            <a:pPr defTabSz="711200">
              <a:lnSpc>
                <a:spcPct val="90000"/>
              </a:lnSpc>
              <a:spcAft>
                <a:spcPct val="35000"/>
              </a:spcAft>
            </a:pPr>
            <a:endParaRPr lang="en-US" dirty="0" smtClean="0">
              <a:solidFill>
                <a:srgbClr val="003399"/>
              </a:solidFill>
            </a:endParaRPr>
          </a:p>
          <a:p>
            <a:pPr algn="ctr" defTabSz="711200">
              <a:lnSpc>
                <a:spcPct val="90000"/>
              </a:lnSpc>
              <a:spcAft>
                <a:spcPct val="35000"/>
              </a:spcAft>
            </a:pPr>
            <a:r>
              <a:rPr lang="en-US" dirty="0" smtClean="0">
                <a:solidFill>
                  <a:srgbClr val="003399"/>
                </a:solidFill>
              </a:rPr>
              <a:t>Equipment &amp; Material Supplies</a:t>
            </a:r>
          </a:p>
        </p:txBody>
      </p:sp>
    </p:spTree>
    <p:extLst>
      <p:ext uri="{BB962C8B-B14F-4D97-AF65-F5344CB8AC3E}">
        <p14:creationId xmlns:p14="http://schemas.microsoft.com/office/powerpoint/2010/main" val="371663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9347557"/>
              </p:ext>
            </p:extLst>
          </p:nvPr>
        </p:nvGraphicFramePr>
        <p:xfrm>
          <a:off x="-252536" y="673451"/>
          <a:ext cx="10610454" cy="6217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11560" y="260648"/>
            <a:ext cx="82809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000" b="1" dirty="0" smtClean="0"/>
              <a:t>Game Changer TVET System including Artisan Development</a:t>
            </a:r>
            <a:endParaRPr lang="en-ZA" sz="2000" b="1" dirty="0"/>
          </a:p>
        </p:txBody>
      </p:sp>
    </p:spTree>
    <p:extLst>
      <p:ext uri="{BB962C8B-B14F-4D97-AF65-F5344CB8AC3E}">
        <p14:creationId xmlns:p14="http://schemas.microsoft.com/office/powerpoint/2010/main" val="115059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urved Right Arrow 21"/>
          <p:cNvSpPr/>
          <p:nvPr/>
        </p:nvSpPr>
        <p:spPr>
          <a:xfrm rot="18782501">
            <a:off x="2403257" y="1390788"/>
            <a:ext cx="3607060" cy="6174259"/>
          </a:xfrm>
          <a:prstGeom prst="curvedRightArrow">
            <a:avLst/>
          </a:prstGeom>
          <a:solidFill>
            <a:schemeClr val="bg1">
              <a:lumMod val="65000"/>
              <a:alpha val="78000"/>
            </a:scheme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sz="1200" dirty="0" err="1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How we think change could happen (Levers) </a:t>
            </a:r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ZA" dirty="0"/>
              <a:t>Premier Stocktake</a:t>
            </a:r>
            <a:endParaRPr lang="en-GB" dirty="0"/>
          </a:p>
        </p:txBody>
      </p:sp>
      <p:sp>
        <p:nvSpPr>
          <p:cNvPr id="11" name="Rounded Rectangle 10"/>
          <p:cNvSpPr/>
          <p:nvPr/>
        </p:nvSpPr>
        <p:spPr>
          <a:xfrm>
            <a:off x="2555776" y="3068960"/>
            <a:ext cx="2376264" cy="1181722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400" dirty="0" smtClean="0">
                <a:solidFill>
                  <a:prstClr val="white"/>
                </a:solidFill>
              </a:rPr>
              <a:t>Increased enrolment into </a:t>
            </a:r>
            <a:r>
              <a:rPr lang="en-ZA" sz="1400" u="sng" dirty="0" smtClean="0">
                <a:solidFill>
                  <a:prstClr val="white"/>
                </a:solidFill>
              </a:rPr>
              <a:t>TVET</a:t>
            </a:r>
            <a:r>
              <a:rPr lang="en-ZA" sz="1400" dirty="0" smtClean="0">
                <a:solidFill>
                  <a:prstClr val="white"/>
                </a:solidFill>
              </a:rPr>
              <a:t> bridging programmes</a:t>
            </a:r>
            <a:endParaRPr lang="en-ZA" sz="1400" dirty="0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39552" y="4221088"/>
            <a:ext cx="1872208" cy="1152128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400" dirty="0">
                <a:solidFill>
                  <a:prstClr val="white"/>
                </a:solidFill>
              </a:rPr>
              <a:t>Improved access to consolidated </a:t>
            </a:r>
            <a:r>
              <a:rPr lang="en-ZA" sz="1400" dirty="0" smtClean="0">
                <a:solidFill>
                  <a:prstClr val="white"/>
                </a:solidFill>
              </a:rPr>
              <a:t>funding for </a:t>
            </a:r>
            <a:r>
              <a:rPr lang="en-ZA" sz="1400" u="sng" dirty="0" smtClean="0">
                <a:solidFill>
                  <a:prstClr val="white"/>
                </a:solidFill>
              </a:rPr>
              <a:t>TVET</a:t>
            </a:r>
            <a:r>
              <a:rPr lang="en-ZA" sz="1400" dirty="0" smtClean="0">
                <a:solidFill>
                  <a:prstClr val="white"/>
                </a:solidFill>
              </a:rPr>
              <a:t> learners</a:t>
            </a:r>
            <a:endParaRPr lang="en-ZA" sz="1400" dirty="0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2429086" y="5085995"/>
            <a:ext cx="3672408" cy="1910951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000" b="1" dirty="0">
                <a:solidFill>
                  <a:prstClr val="white"/>
                </a:solidFill>
              </a:rPr>
              <a:t>Increased access to work placement opportunities </a:t>
            </a:r>
            <a:r>
              <a:rPr lang="en-ZA" sz="2000" b="1" dirty="0" smtClean="0">
                <a:solidFill>
                  <a:prstClr val="white"/>
                </a:solidFill>
              </a:rPr>
              <a:t>for </a:t>
            </a:r>
            <a:r>
              <a:rPr lang="en-ZA" sz="2000" b="1" u="sng" dirty="0" smtClean="0">
                <a:solidFill>
                  <a:prstClr val="white"/>
                </a:solidFill>
              </a:rPr>
              <a:t>TVET</a:t>
            </a:r>
            <a:r>
              <a:rPr lang="en-ZA" sz="2000" b="1" dirty="0" smtClean="0">
                <a:solidFill>
                  <a:prstClr val="white"/>
                </a:solidFill>
              </a:rPr>
              <a:t> learners</a:t>
            </a:r>
            <a:endParaRPr lang="en-ZA" sz="2000" b="1" dirty="0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175007" y="1412776"/>
            <a:ext cx="2277297" cy="1116124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400" dirty="0">
                <a:solidFill>
                  <a:prstClr val="white"/>
                </a:solidFill>
              </a:rPr>
              <a:t>Enhanced awareness of </a:t>
            </a:r>
            <a:r>
              <a:rPr lang="en-ZA" sz="1400" u="sng" dirty="0" smtClean="0">
                <a:solidFill>
                  <a:prstClr val="white"/>
                </a:solidFill>
              </a:rPr>
              <a:t>TVET</a:t>
            </a:r>
            <a:r>
              <a:rPr lang="en-ZA" sz="1400" dirty="0" smtClean="0">
                <a:solidFill>
                  <a:prstClr val="white"/>
                </a:solidFill>
              </a:rPr>
              <a:t> as </a:t>
            </a:r>
            <a:r>
              <a:rPr lang="en-ZA" sz="1400" dirty="0">
                <a:solidFill>
                  <a:prstClr val="white"/>
                </a:solidFill>
              </a:rPr>
              <a:t>a </a:t>
            </a:r>
            <a:endParaRPr lang="en-ZA" sz="1400" dirty="0" smtClean="0">
              <a:solidFill>
                <a:prstClr val="white"/>
              </a:solidFill>
            </a:endParaRPr>
          </a:p>
          <a:p>
            <a:pPr algn="ctr"/>
            <a:r>
              <a:rPr lang="en-ZA" sz="1400" dirty="0" smtClean="0">
                <a:solidFill>
                  <a:prstClr val="white"/>
                </a:solidFill>
              </a:rPr>
              <a:t>career </a:t>
            </a:r>
            <a:r>
              <a:rPr lang="en-ZA" sz="1400" dirty="0">
                <a:solidFill>
                  <a:prstClr val="white"/>
                </a:solidFill>
              </a:rPr>
              <a:t>option </a:t>
            </a:r>
          </a:p>
        </p:txBody>
      </p:sp>
      <p:sp>
        <p:nvSpPr>
          <p:cNvPr id="23" name="Oval 22"/>
          <p:cNvSpPr/>
          <p:nvPr/>
        </p:nvSpPr>
        <p:spPr>
          <a:xfrm>
            <a:off x="2917205" y="1196752"/>
            <a:ext cx="504056" cy="432048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600" b="1" dirty="0">
                <a:solidFill>
                  <a:prstClr val="white"/>
                </a:solidFill>
              </a:rPr>
              <a:t>1</a:t>
            </a:r>
            <a:endParaRPr lang="en-ZA" sz="1200" b="1" dirty="0">
              <a:solidFill>
                <a:prstClr val="white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2917205" y="4769555"/>
            <a:ext cx="504056" cy="432048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600" b="1" dirty="0" smtClean="0">
                <a:solidFill>
                  <a:prstClr val="white"/>
                </a:solidFill>
              </a:rPr>
              <a:t>4</a:t>
            </a:r>
            <a:endParaRPr lang="en-ZA" sz="1600" b="1" dirty="0">
              <a:solidFill>
                <a:prstClr val="white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215516" y="3914571"/>
            <a:ext cx="504056" cy="432048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600" b="1" dirty="0">
                <a:solidFill>
                  <a:prstClr val="white"/>
                </a:solidFill>
              </a:rPr>
              <a:t>3</a:t>
            </a:r>
          </a:p>
        </p:txBody>
      </p:sp>
      <p:sp>
        <p:nvSpPr>
          <p:cNvPr id="28" name="Oval 27"/>
          <p:cNvSpPr/>
          <p:nvPr/>
        </p:nvSpPr>
        <p:spPr>
          <a:xfrm>
            <a:off x="2195736" y="2819152"/>
            <a:ext cx="612068" cy="432048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600" b="1" dirty="0">
                <a:solidFill>
                  <a:prstClr val="white"/>
                </a:solidFill>
              </a:rPr>
              <a:t>2</a:t>
            </a:r>
            <a:endParaRPr lang="en-ZA" sz="1200" b="1" dirty="0">
              <a:solidFill>
                <a:prstClr val="white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6151494" y="5420361"/>
            <a:ext cx="1992224" cy="1249986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400" dirty="0">
                <a:solidFill>
                  <a:prstClr val="white"/>
                </a:solidFill>
              </a:rPr>
              <a:t>Reduction in regulatory barriers faced by stakeholders across the </a:t>
            </a:r>
            <a:r>
              <a:rPr lang="en-ZA" sz="1400" dirty="0" smtClean="0">
                <a:solidFill>
                  <a:prstClr val="white"/>
                </a:solidFill>
              </a:rPr>
              <a:t>skills </a:t>
            </a:r>
            <a:r>
              <a:rPr lang="en-ZA" sz="1400" dirty="0">
                <a:solidFill>
                  <a:prstClr val="white"/>
                </a:solidFill>
              </a:rPr>
              <a:t>pipeline</a:t>
            </a:r>
          </a:p>
        </p:txBody>
      </p:sp>
      <p:sp>
        <p:nvSpPr>
          <p:cNvPr id="18" name="Oval 17"/>
          <p:cNvSpPr/>
          <p:nvPr/>
        </p:nvSpPr>
        <p:spPr>
          <a:xfrm>
            <a:off x="6012694" y="5060954"/>
            <a:ext cx="504056" cy="432048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600" b="1" dirty="0" smtClean="0">
                <a:solidFill>
                  <a:prstClr val="white"/>
                </a:solidFill>
              </a:rPr>
              <a:t>5</a:t>
            </a:r>
            <a:endParaRPr lang="en-ZA" sz="1600" b="1" dirty="0">
              <a:solidFill>
                <a:prstClr val="white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5148064" y="2596106"/>
            <a:ext cx="1944216" cy="198502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400" b="1" dirty="0" smtClean="0">
                <a:solidFill>
                  <a:schemeClr val="bg1"/>
                </a:solidFill>
                <a:cs typeface="Arial" charset="0"/>
              </a:rPr>
              <a:t>Sufficient appropriately qualified </a:t>
            </a:r>
            <a:r>
              <a:rPr lang="en-ZA" sz="1400" b="1" u="sng" dirty="0" smtClean="0">
                <a:solidFill>
                  <a:schemeClr val="bg1"/>
                </a:solidFill>
                <a:cs typeface="Arial" charset="0"/>
              </a:rPr>
              <a:t>technical and vocational skills </a:t>
            </a:r>
            <a:r>
              <a:rPr lang="en-ZA" sz="1400" b="1" dirty="0" smtClean="0">
                <a:solidFill>
                  <a:schemeClr val="bg1"/>
                </a:solidFill>
                <a:cs typeface="Arial" charset="0"/>
              </a:rPr>
              <a:t>to meet the needs of </a:t>
            </a:r>
            <a:r>
              <a:rPr lang="en-ZA" sz="1400" b="1" u="sng" dirty="0" smtClean="0">
                <a:solidFill>
                  <a:schemeClr val="bg1"/>
                </a:solidFill>
                <a:cs typeface="Arial" charset="0"/>
              </a:rPr>
              <a:t>Game Changer</a:t>
            </a:r>
            <a:r>
              <a:rPr lang="en-ZA" sz="1400" b="1" dirty="0" smtClean="0">
                <a:solidFill>
                  <a:schemeClr val="bg1"/>
                </a:solidFill>
                <a:cs typeface="Arial" charset="0"/>
              </a:rPr>
              <a:t> sectors and economic growth</a:t>
            </a:r>
            <a:endParaRPr lang="en-ZA" sz="1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406839F-D7A4-4E5D-B93D-768AD4D1DB36}" type="slidenum">
              <a:rPr lang="en-ZA" smtClean="0">
                <a:solidFill>
                  <a:srgbClr val="003399"/>
                </a:solidFill>
              </a:rPr>
              <a:pPr/>
              <a:t>5</a:t>
            </a:fld>
            <a:endParaRPr lang="en-ZA" dirty="0">
              <a:solidFill>
                <a:srgbClr val="003399"/>
              </a:solidFill>
            </a:endParaRPr>
          </a:p>
        </p:txBody>
      </p:sp>
      <p:sp>
        <p:nvSpPr>
          <p:cNvPr id="5" name="5-Point Star 4"/>
          <p:cNvSpPr/>
          <p:nvPr/>
        </p:nvSpPr>
        <p:spPr>
          <a:xfrm>
            <a:off x="2438049" y="6309320"/>
            <a:ext cx="45719" cy="45719"/>
          </a:xfrm>
          <a:prstGeom prst="star5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sz="1200" dirty="0" err="1" smtClean="0"/>
          </a:p>
        </p:txBody>
      </p:sp>
    </p:spTree>
    <p:extLst>
      <p:ext uri="{BB962C8B-B14F-4D97-AF65-F5344CB8AC3E}">
        <p14:creationId xmlns:p14="http://schemas.microsoft.com/office/powerpoint/2010/main" val="39238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273583991"/>
              </p:ext>
            </p:extLst>
          </p:nvPr>
        </p:nvGraphicFramePr>
        <p:xfrm>
          <a:off x="1043608" y="1397000"/>
          <a:ext cx="7008440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ZA" dirty="0" smtClean="0"/>
              <a:t>Placement Model</a:t>
            </a:r>
            <a:endParaRPr lang="en-ZA" dirty="0"/>
          </a:p>
        </p:txBody>
      </p:sp>
      <p:sp>
        <p:nvSpPr>
          <p:cNvPr id="9" name="Curved Left Arrow 8"/>
          <p:cNvSpPr/>
          <p:nvPr/>
        </p:nvSpPr>
        <p:spPr>
          <a:xfrm rot="20553788">
            <a:off x="5687329" y="1992684"/>
            <a:ext cx="2586993" cy="324897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>
              <a:solidFill>
                <a:prstClr val="black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en-ZA" dirty="0" smtClean="0"/>
          </a:p>
          <a:p>
            <a:pPr algn="r"/>
            <a:endParaRPr lang="en-ZA" dirty="0"/>
          </a:p>
          <a:p>
            <a:pPr algn="r"/>
            <a:endParaRPr lang="en-ZA" dirty="0" smtClean="0"/>
          </a:p>
          <a:p>
            <a:pPr algn="r"/>
            <a:endParaRPr lang="en-ZA" dirty="0"/>
          </a:p>
          <a:p>
            <a:pPr algn="r"/>
            <a:endParaRPr lang="en-ZA" dirty="0" smtClean="0"/>
          </a:p>
          <a:p>
            <a:pPr algn="r"/>
            <a:endParaRPr lang="en-ZA" dirty="0"/>
          </a:p>
          <a:p>
            <a:pPr algn="r"/>
            <a:r>
              <a:rPr lang="en-ZA" b="1" dirty="0" smtClean="0"/>
              <a:t>The learning agreement!</a:t>
            </a:r>
            <a:endParaRPr lang="en-ZA" b="1" dirty="0"/>
          </a:p>
        </p:txBody>
      </p:sp>
      <p:pic>
        <p:nvPicPr>
          <p:cNvPr id="7" name="Picture 6" descr="SAOGA-Logo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9647" y="4581128"/>
            <a:ext cx="1916361" cy="1484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313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181653" y="6173688"/>
            <a:ext cx="710827" cy="525294"/>
          </a:xfrm>
        </p:spPr>
        <p:txBody>
          <a:bodyPr/>
          <a:lstStyle/>
          <a:p>
            <a:fld id="{8406839F-D7A4-4E5D-B93D-768AD4D1DB36}" type="slidenum">
              <a:rPr lang="en-ZA" smtClean="0"/>
              <a:pPr/>
              <a:t>7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ZA" smtClean="0"/>
              <a:t>Premier Stocktake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23529" y="1102470"/>
            <a:ext cx="8820472" cy="4896073"/>
          </a:xfrm>
        </p:spPr>
        <p:txBody>
          <a:bodyPr/>
          <a:lstStyle/>
          <a:p>
            <a:endParaRPr lang="en-ZA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7675" y="333376"/>
            <a:ext cx="8597205" cy="727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00329B"/>
                </a:solidFill>
              </a14:hiddenFill>
            </a:ext>
          </a:extLst>
        </p:spPr>
        <p:txBody>
          <a:bodyPr vert="horz" wrap="none" lIns="72000" tIns="72000" rIns="72000" bIns="7200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Century Gothic" pitchFamily="34" charset="0"/>
                <a:ea typeface="+mj-ea"/>
                <a:cs typeface="+mj-cs"/>
              </a:defRPr>
            </a:lvl1pPr>
          </a:lstStyle>
          <a:p>
            <a:pPr defTabSz="711200">
              <a:lnSpc>
                <a:spcPct val="90000"/>
              </a:lnSpc>
              <a:spcAft>
                <a:spcPct val="35000"/>
              </a:spcAft>
            </a:pPr>
            <a:r>
              <a:rPr lang="en-US" dirty="0">
                <a:solidFill>
                  <a:srgbClr val="003399"/>
                </a:solidFill>
              </a:rPr>
              <a:t>Work Placement </a:t>
            </a:r>
            <a:r>
              <a:rPr lang="en-US" dirty="0" err="1">
                <a:solidFill>
                  <a:srgbClr val="003399"/>
                </a:solidFill>
              </a:rPr>
              <a:t>Programmes</a:t>
            </a:r>
            <a:r>
              <a:rPr lang="en-US" dirty="0">
                <a:solidFill>
                  <a:srgbClr val="003399"/>
                </a:solidFill>
              </a:rPr>
              <a:t>: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714310447"/>
              </p:ext>
            </p:extLst>
          </p:nvPr>
        </p:nvGraphicFramePr>
        <p:xfrm>
          <a:off x="270503" y="2373233"/>
          <a:ext cx="4356992" cy="38004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75928" y="1957154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000" b="1" dirty="0" smtClean="0">
                <a:solidFill>
                  <a:srgbClr val="003399"/>
                </a:solidFill>
              </a:rPr>
              <a:t>Productive Sectors:</a:t>
            </a:r>
            <a:endParaRPr lang="en-ZA" sz="2000" b="1" dirty="0">
              <a:solidFill>
                <a:srgbClr val="003399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72472" y="3424141"/>
            <a:ext cx="3240360" cy="1957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711200">
              <a:spcBef>
                <a:spcPct val="0"/>
              </a:spcBef>
              <a:spcAft>
                <a:spcPct val="35000"/>
              </a:spcAft>
              <a:buFontTx/>
              <a:buBlip>
                <a:blip r:embed="rId7"/>
              </a:buBlip>
            </a:pPr>
            <a:r>
              <a:rPr lang="en-US" sz="2400" b="1" dirty="0" smtClean="0">
                <a:solidFill>
                  <a:srgbClr val="7030A0"/>
                </a:solidFill>
              </a:rPr>
              <a:t>Energy</a:t>
            </a:r>
          </a:p>
          <a:p>
            <a:pPr marL="285750" indent="-285750" defTabSz="711200">
              <a:spcBef>
                <a:spcPct val="0"/>
              </a:spcBef>
              <a:spcAft>
                <a:spcPct val="35000"/>
              </a:spcAft>
              <a:buFontTx/>
              <a:buBlip>
                <a:blip r:embed="rId7"/>
              </a:buBlip>
            </a:pPr>
            <a:r>
              <a:rPr lang="en-US" sz="2400" b="1" dirty="0" smtClean="0">
                <a:solidFill>
                  <a:srgbClr val="7030A0"/>
                </a:solidFill>
              </a:rPr>
              <a:t>Water</a:t>
            </a:r>
          </a:p>
          <a:p>
            <a:pPr marL="285750" indent="-285750" defTabSz="711200">
              <a:spcBef>
                <a:spcPct val="0"/>
              </a:spcBef>
              <a:spcAft>
                <a:spcPct val="35000"/>
              </a:spcAft>
              <a:buFontTx/>
              <a:buBlip>
                <a:blip r:embed="rId7"/>
              </a:buBlip>
            </a:pPr>
            <a:r>
              <a:rPr lang="en-US" sz="2400" b="1" dirty="0" smtClean="0">
                <a:solidFill>
                  <a:srgbClr val="7030A0"/>
                </a:solidFill>
              </a:rPr>
              <a:t>Broadband</a:t>
            </a:r>
          </a:p>
          <a:p>
            <a:pPr marL="285750" indent="-285750" defTabSz="711200">
              <a:spcBef>
                <a:spcPct val="0"/>
              </a:spcBef>
              <a:spcAft>
                <a:spcPct val="35000"/>
              </a:spcAft>
              <a:buFontTx/>
              <a:buBlip>
                <a:blip r:embed="rId7"/>
              </a:buBlip>
            </a:pPr>
            <a:r>
              <a:rPr lang="en-US" sz="2400" b="1" dirty="0" smtClean="0">
                <a:solidFill>
                  <a:srgbClr val="7030A0"/>
                </a:solidFill>
              </a:rPr>
              <a:t>Skills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01492" y="2893258"/>
            <a:ext cx="41634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3399"/>
                </a:solidFill>
              </a:rPr>
              <a:t>Enablers:</a:t>
            </a:r>
            <a:endParaRPr lang="en-US" sz="2000" b="1" dirty="0">
              <a:solidFill>
                <a:srgbClr val="003399"/>
              </a:solidFill>
            </a:endParaRPr>
          </a:p>
        </p:txBody>
      </p:sp>
      <p:sp>
        <p:nvSpPr>
          <p:cNvPr id="12" name="Left Arrow 11"/>
          <p:cNvSpPr/>
          <p:nvPr/>
        </p:nvSpPr>
        <p:spPr>
          <a:xfrm rot="18840000">
            <a:off x="3198098" y="2214045"/>
            <a:ext cx="909862" cy="735054"/>
          </a:xfrm>
          <a:prstGeom prst="lef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sz="1200" dirty="0" err="1" smtClean="0">
              <a:solidFill>
                <a:prstClr val="white"/>
              </a:solidFill>
            </a:endParaRPr>
          </a:p>
        </p:txBody>
      </p:sp>
      <p:sp>
        <p:nvSpPr>
          <p:cNvPr id="13" name="Left Arrow 12"/>
          <p:cNvSpPr/>
          <p:nvPr/>
        </p:nvSpPr>
        <p:spPr>
          <a:xfrm>
            <a:off x="3813193" y="4279037"/>
            <a:ext cx="911207" cy="598507"/>
          </a:xfrm>
          <a:prstGeom prst="lef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sz="1200" dirty="0" err="1" smtClean="0">
              <a:solidFill>
                <a:prstClr val="white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75929" y="1287791"/>
            <a:ext cx="5320207" cy="374217"/>
          </a:xfrm>
          <a:prstGeom prst="rect">
            <a:avLst/>
          </a:prstGeom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none" lIns="72000" tIns="72000" rIns="72000" bIns="7200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Century Gothic" pitchFamily="34" charset="0"/>
                <a:ea typeface="+mj-ea"/>
                <a:cs typeface="+mj-cs"/>
              </a:defRPr>
            </a:lvl1pPr>
          </a:lstStyle>
          <a:p>
            <a:pPr defTabSz="711200">
              <a:lnSpc>
                <a:spcPct val="90000"/>
              </a:lnSpc>
              <a:spcAft>
                <a:spcPct val="35000"/>
              </a:spcAft>
            </a:pPr>
            <a:r>
              <a:rPr lang="en-US" cap="all" dirty="0" smtClean="0">
                <a:solidFill>
                  <a:srgbClr val="003399"/>
                </a:solidFill>
              </a:rPr>
              <a:t>Project </a:t>
            </a:r>
            <a:r>
              <a:rPr lang="en-US" cap="all" dirty="0" err="1" smtClean="0">
                <a:solidFill>
                  <a:srgbClr val="003399"/>
                </a:solidFill>
              </a:rPr>
              <a:t>khulisa</a:t>
            </a:r>
            <a:r>
              <a:rPr lang="en-US" cap="all" dirty="0" smtClean="0">
                <a:solidFill>
                  <a:srgbClr val="003399"/>
                </a:solidFill>
              </a:rPr>
              <a:t> (</a:t>
            </a:r>
            <a:r>
              <a:rPr lang="en-US" dirty="0" smtClean="0">
                <a:solidFill>
                  <a:srgbClr val="003399"/>
                </a:solidFill>
              </a:rPr>
              <a:t>“to grow”</a:t>
            </a:r>
            <a:r>
              <a:rPr lang="en-US" cap="all" dirty="0" smtClean="0">
                <a:solidFill>
                  <a:srgbClr val="003399"/>
                </a:solidFill>
              </a:rPr>
              <a:t>)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15" name="Footer Placeholder 10"/>
          <p:cNvSpPr txBox="1">
            <a:spLocks/>
          </p:cNvSpPr>
          <p:nvPr/>
        </p:nvSpPr>
        <p:spPr>
          <a:xfrm>
            <a:off x="4195480" y="66205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ZA" smtClean="0">
                <a:solidFill>
                  <a:srgbClr val="998F86"/>
                </a:solidFill>
              </a:rPr>
              <a:t>Vision of WCG: The next five years</a:t>
            </a:r>
            <a:endParaRPr lang="en-GB" dirty="0">
              <a:solidFill>
                <a:srgbClr val="998F86"/>
              </a:solidFill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272894" y="1061120"/>
            <a:ext cx="8668073" cy="4960168"/>
          </a:xfrm>
          <a:prstGeom prst="rect">
            <a:avLst/>
          </a:prstGeom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none" lIns="72000" tIns="72000" rIns="72000" bIns="7200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Century Gothic" pitchFamily="34" charset="0"/>
                <a:ea typeface="+mj-ea"/>
                <a:cs typeface="+mj-cs"/>
              </a:defRPr>
            </a:lvl1pPr>
          </a:lstStyle>
          <a:p>
            <a:pPr defTabSz="711200">
              <a:lnSpc>
                <a:spcPct val="90000"/>
              </a:lnSpc>
              <a:spcAft>
                <a:spcPct val="35000"/>
              </a:spcAft>
            </a:pPr>
            <a:r>
              <a:rPr lang="en-US" sz="2800" dirty="0" smtClean="0">
                <a:solidFill>
                  <a:srgbClr val="003399"/>
                </a:solidFill>
              </a:rPr>
              <a:t>Artisan Development</a:t>
            </a:r>
          </a:p>
          <a:p>
            <a:pPr marL="342900" indent="-342900" defTabSz="711200">
              <a:lnSpc>
                <a:spcPct val="90000"/>
              </a:lnSpc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rgbClr val="003399"/>
                </a:solidFill>
              </a:rPr>
              <a:t>18 month placement (TVET Students)</a:t>
            </a:r>
          </a:p>
          <a:p>
            <a:pPr defTabSz="711200">
              <a:lnSpc>
                <a:spcPct val="90000"/>
              </a:lnSpc>
              <a:spcAft>
                <a:spcPct val="35000"/>
              </a:spcAft>
            </a:pPr>
            <a:endParaRPr lang="en-US" sz="2000" b="0" dirty="0" smtClean="0">
              <a:solidFill>
                <a:srgbClr val="003399"/>
              </a:solidFill>
            </a:endParaRPr>
          </a:p>
          <a:p>
            <a:pPr marL="342900" indent="-342900" defTabSz="711200">
              <a:lnSpc>
                <a:spcPct val="90000"/>
              </a:lnSpc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rgbClr val="003399"/>
                </a:solidFill>
              </a:rPr>
              <a:t>R3k per month stipend (SAOGA)</a:t>
            </a:r>
          </a:p>
          <a:p>
            <a:pPr marL="342900" indent="-342900" defTabSz="711200">
              <a:lnSpc>
                <a:spcPct val="90000"/>
              </a:lnSpc>
              <a:spcAft>
                <a:spcPct val="35000"/>
              </a:spcAft>
              <a:buFont typeface="Arial" panose="020B0604020202020204" pitchFamily="34" charset="0"/>
              <a:buChar char="•"/>
            </a:pPr>
            <a:endParaRPr lang="en-US" sz="2000" b="0" dirty="0" smtClean="0">
              <a:solidFill>
                <a:srgbClr val="003399"/>
              </a:solidFill>
            </a:endParaRPr>
          </a:p>
          <a:p>
            <a:pPr marL="342900" indent="-342900" defTabSz="711200">
              <a:lnSpc>
                <a:spcPct val="90000"/>
              </a:lnSpc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rgbClr val="003399"/>
                </a:solidFill>
              </a:rPr>
              <a:t>Min </a:t>
            </a:r>
            <a:r>
              <a:rPr lang="en-US" sz="2000" b="0" dirty="0" err="1" smtClean="0">
                <a:solidFill>
                  <a:srgbClr val="003399"/>
                </a:solidFill>
              </a:rPr>
              <a:t>Reqt</a:t>
            </a:r>
            <a:r>
              <a:rPr lang="en-US" sz="2000" b="0" dirty="0" smtClean="0">
                <a:solidFill>
                  <a:srgbClr val="003399"/>
                </a:solidFill>
              </a:rPr>
              <a:t> - NCV </a:t>
            </a:r>
            <a:r>
              <a:rPr lang="en-US" sz="2000" b="0" dirty="0">
                <a:solidFill>
                  <a:srgbClr val="003399"/>
                </a:solidFill>
              </a:rPr>
              <a:t>3 , NTC 2 and CBMT Phases</a:t>
            </a:r>
          </a:p>
          <a:p>
            <a:pPr marL="342900" indent="-342900" defTabSz="711200">
              <a:lnSpc>
                <a:spcPct val="90000"/>
              </a:lnSpc>
              <a:spcAft>
                <a:spcPct val="35000"/>
              </a:spcAft>
              <a:buFont typeface="Arial" panose="020B0604020202020204" pitchFamily="34" charset="0"/>
              <a:buChar char="•"/>
            </a:pPr>
            <a:endParaRPr lang="en-US" sz="2000" b="0" dirty="0" smtClean="0">
              <a:solidFill>
                <a:srgbClr val="003399"/>
              </a:solidFill>
            </a:endParaRPr>
          </a:p>
          <a:p>
            <a:pPr marL="342900" indent="-342900" defTabSz="711200">
              <a:lnSpc>
                <a:spcPct val="90000"/>
              </a:lnSpc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rgbClr val="003399"/>
                </a:solidFill>
              </a:rPr>
              <a:t>Qualified artisan (mentor)</a:t>
            </a:r>
          </a:p>
          <a:p>
            <a:pPr marL="342900" indent="-342900" defTabSz="711200">
              <a:lnSpc>
                <a:spcPct val="90000"/>
              </a:lnSpc>
              <a:spcAft>
                <a:spcPct val="35000"/>
              </a:spcAft>
              <a:buFont typeface="Arial" panose="020B0604020202020204" pitchFamily="34" charset="0"/>
              <a:buChar char="•"/>
            </a:pPr>
            <a:endParaRPr lang="en-US" sz="2000" b="0" dirty="0">
              <a:solidFill>
                <a:srgbClr val="003399"/>
              </a:solidFill>
            </a:endParaRPr>
          </a:p>
          <a:p>
            <a:pPr marL="342900" indent="-342900" defTabSz="711200">
              <a:lnSpc>
                <a:spcPct val="90000"/>
              </a:lnSpc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rgbClr val="003399"/>
                </a:solidFill>
              </a:rPr>
              <a:t>Workplace approved by Seta</a:t>
            </a:r>
          </a:p>
          <a:p>
            <a:pPr marL="342900" indent="-342900" defTabSz="711200">
              <a:lnSpc>
                <a:spcPct val="90000"/>
              </a:lnSpc>
              <a:spcAft>
                <a:spcPct val="35000"/>
              </a:spcAft>
              <a:buFont typeface="Arial" panose="020B0604020202020204" pitchFamily="34" charset="0"/>
              <a:buChar char="•"/>
            </a:pPr>
            <a:endParaRPr lang="en-US" sz="2000" b="0" dirty="0" smtClean="0">
              <a:solidFill>
                <a:srgbClr val="003399"/>
              </a:solidFill>
            </a:endParaRPr>
          </a:p>
          <a:p>
            <a:pPr marL="342900" indent="-342900" defTabSz="711200">
              <a:lnSpc>
                <a:spcPct val="90000"/>
              </a:lnSpc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rgbClr val="003399"/>
                </a:solidFill>
              </a:rPr>
              <a:t>Contracts to be signed (M&amp;E – SAOGA)</a:t>
            </a:r>
            <a:endParaRPr lang="en-US" sz="2000" b="0" dirty="0">
              <a:solidFill>
                <a:srgbClr val="003399"/>
              </a:solidFill>
            </a:endParaRPr>
          </a:p>
          <a:p>
            <a:pPr marL="342900" indent="-342900" defTabSz="711200">
              <a:lnSpc>
                <a:spcPct val="90000"/>
              </a:lnSpc>
              <a:spcAft>
                <a:spcPct val="35000"/>
              </a:spcAft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3399"/>
              </a:solidFill>
            </a:endParaRPr>
          </a:p>
          <a:p>
            <a:pPr defTabSz="711200">
              <a:lnSpc>
                <a:spcPct val="90000"/>
              </a:lnSpc>
              <a:spcAft>
                <a:spcPct val="35000"/>
              </a:spcAft>
            </a:pPr>
            <a:endParaRPr lang="en-US" dirty="0">
              <a:solidFill>
                <a:srgbClr val="003399"/>
              </a:solidFill>
            </a:endParaRPr>
          </a:p>
          <a:p>
            <a:pPr defTabSz="711200">
              <a:lnSpc>
                <a:spcPct val="90000"/>
              </a:lnSpc>
              <a:spcAft>
                <a:spcPct val="35000"/>
              </a:spcAft>
            </a:pPr>
            <a:endParaRPr lang="en-US" dirty="0" smtClean="0">
              <a:solidFill>
                <a:srgbClr val="003399"/>
              </a:solidFill>
            </a:endParaRPr>
          </a:p>
          <a:p>
            <a:pPr defTabSz="711200">
              <a:lnSpc>
                <a:spcPct val="90000"/>
              </a:lnSpc>
              <a:spcAft>
                <a:spcPct val="35000"/>
              </a:spcAft>
            </a:pPr>
            <a:endParaRPr lang="en-US" dirty="0">
              <a:solidFill>
                <a:srgbClr val="003399"/>
              </a:solidFill>
            </a:endParaRPr>
          </a:p>
          <a:p>
            <a:pPr defTabSz="711200">
              <a:lnSpc>
                <a:spcPct val="90000"/>
              </a:lnSpc>
              <a:spcAft>
                <a:spcPct val="35000"/>
              </a:spcAft>
            </a:pPr>
            <a:endParaRPr lang="en-US" dirty="0" smtClean="0">
              <a:solidFill>
                <a:srgbClr val="003399"/>
              </a:solidFill>
            </a:endParaRPr>
          </a:p>
          <a:p>
            <a:pPr defTabSz="711200">
              <a:lnSpc>
                <a:spcPct val="90000"/>
              </a:lnSpc>
              <a:spcAft>
                <a:spcPct val="35000"/>
              </a:spcAft>
            </a:pPr>
            <a:endParaRPr lang="en-US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94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80976"/>
            <a:ext cx="8669213" cy="559256"/>
          </a:xfrm>
        </p:spPr>
        <p:txBody>
          <a:bodyPr/>
          <a:lstStyle/>
          <a:p>
            <a:r>
              <a:rPr lang="en-ZA" dirty="0" smtClean="0"/>
              <a:t>Available TVET Trades Exits</a:t>
            </a:r>
            <a:endParaRPr lang="en-Z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406839F-D7A4-4E5D-B93D-768AD4D1DB36}" type="slidenum">
              <a:rPr lang="en-ZA" smtClean="0"/>
              <a:pPr/>
              <a:t>8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ZA" smtClean="0"/>
              <a:t>Premier Stocktake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840371"/>
              </p:ext>
            </p:extLst>
          </p:nvPr>
        </p:nvGraphicFramePr>
        <p:xfrm>
          <a:off x="323528" y="1124744"/>
          <a:ext cx="8640960" cy="5006410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1440160"/>
                <a:gridCol w="1368152"/>
                <a:gridCol w="1080120"/>
                <a:gridCol w="1440160"/>
                <a:gridCol w="1080120"/>
                <a:gridCol w="1080120"/>
                <a:gridCol w="1152128"/>
              </a:tblGrid>
              <a:tr h="54318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ZA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Occupations</a:t>
                      </a:r>
                      <a:endParaRPr lang="en-ZA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ZA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Westcoast College </a:t>
                      </a:r>
                      <a:r>
                        <a:rPr lang="en-ZA" sz="1200" b="1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Vredenburg</a:t>
                      </a:r>
                      <a:endParaRPr lang="en-ZA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ZA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Placed to-date</a:t>
                      </a:r>
                      <a:endParaRPr lang="en-ZA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ZA" sz="1200" b="1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Northlink</a:t>
                      </a:r>
                      <a:r>
                        <a:rPr lang="en-ZA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College</a:t>
                      </a:r>
                      <a:endParaRPr lang="en-ZA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ZA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Placed to-date</a:t>
                      </a:r>
                      <a:endParaRPr lang="en-ZA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ZA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Atlantis Campus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ZA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ZA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Placed to date</a:t>
                      </a:r>
                      <a:endParaRPr lang="en-ZA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318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ZA" sz="10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Fitters &amp; Turners</a:t>
                      </a: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ZA" sz="10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12</a:t>
                      </a: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ZA" sz="10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18</a:t>
                      </a: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ZA" sz="10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2730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en-ZA" sz="1000" b="1" dirty="0" smtClean="0">
                          <a:effectLst/>
                          <a:latin typeface="+mn-lt"/>
                        </a:rPr>
                        <a:t>Welders</a:t>
                      </a: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ZA" sz="10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19</a:t>
                      </a: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ZA" sz="10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ZA" sz="10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11087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ZA" sz="10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Panel Beater</a:t>
                      </a: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ZA" sz="10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29</a:t>
                      </a: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11087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ZA" sz="1000" b="1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Spraypainters</a:t>
                      </a: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ZA" sz="10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29</a:t>
                      </a: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212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ZA" sz="1000" b="1" dirty="0" smtClean="0">
                          <a:effectLst/>
                          <a:latin typeface="+mn-lt"/>
                        </a:rPr>
                        <a:t>Boilermaker</a:t>
                      </a:r>
                      <a:r>
                        <a:rPr lang="en-ZA" sz="1000" b="1" dirty="0">
                          <a:effectLst/>
                          <a:latin typeface="+mn-lt"/>
                        </a:rPr>
                        <a:t>	</a:t>
                      </a: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ZA" sz="10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13</a:t>
                      </a: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ZA" sz="10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16</a:t>
                      </a: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212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en-ZA" sz="1000" b="1" dirty="0" smtClean="0">
                          <a:effectLst/>
                          <a:latin typeface="+mn-lt"/>
                        </a:rPr>
                        <a:t>Motor Mechanic</a:t>
                      </a:r>
                      <a:r>
                        <a:rPr lang="en-ZA" sz="1000" b="1" dirty="0">
                          <a:effectLst/>
                          <a:latin typeface="+mn-lt"/>
                        </a:rPr>
                        <a:t>	</a:t>
                      </a: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ZA" sz="10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14</a:t>
                      </a: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17717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ZA" sz="1000" b="1" dirty="0" smtClean="0">
                          <a:effectLst/>
                          <a:latin typeface="+mn-lt"/>
                        </a:rPr>
                        <a:t>Diesel Mechanic</a:t>
                      </a: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ZA" sz="10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20</a:t>
                      </a: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4693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ZA" sz="10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Electricians</a:t>
                      </a: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ZA" sz="10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51</a:t>
                      </a: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ZA" sz="10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7</a:t>
                      </a: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ZA" sz="10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ZA" sz="10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4693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ZA" sz="10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Auto Electricians</a:t>
                      </a: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ZA" sz="10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13</a:t>
                      </a: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4693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ZA" sz="10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Plumbers</a:t>
                      </a: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ZA" sz="10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ZA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27" marR="434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292080" y="6581253"/>
            <a:ext cx="353067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ZA" sz="900" b="1" dirty="0"/>
          </a:p>
        </p:txBody>
      </p:sp>
    </p:spTree>
    <p:extLst>
      <p:ext uri="{BB962C8B-B14F-4D97-AF65-F5344CB8AC3E}">
        <p14:creationId xmlns:p14="http://schemas.microsoft.com/office/powerpoint/2010/main" val="242014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Benefits to industry</a:t>
            </a:r>
            <a:endParaRPr lang="en-Z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406839F-D7A4-4E5D-B93D-768AD4D1DB36}" type="slidenum">
              <a:rPr lang="en-ZA" smtClean="0"/>
              <a:pPr/>
              <a:t>9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ZA" smtClean="0"/>
              <a:t>Premier Stocktake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ZA" sz="2400" dirty="0" smtClean="0"/>
              <a:t>Extra workforce - 50% productive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ZA" sz="2400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ZA" sz="2400" dirty="0" smtClean="0"/>
              <a:t>Create employment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ZA" sz="2400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ZA" sz="2400" dirty="0" smtClean="0"/>
              <a:t>Competent employees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ZA" sz="2400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ZA" sz="2400" dirty="0" smtClean="0"/>
              <a:t>Improve competitiveness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ZA" sz="2400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ZA" sz="2400" dirty="0" smtClean="0"/>
              <a:t>Training linked to industry demand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ZA" sz="2400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ZA" sz="2400" dirty="0" smtClean="0"/>
              <a:t>Improve succession pathways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ZA" sz="2400" dirty="0"/>
              <a:t>Improve average age of </a:t>
            </a:r>
            <a:r>
              <a:rPr lang="en-ZA" sz="2400" dirty="0" smtClean="0"/>
              <a:t>artisans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ZA" sz="24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ZA" sz="2400" dirty="0"/>
              <a:t>Improve BBBEE score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ZA" sz="2400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ZA" sz="2400" dirty="0" smtClean="0"/>
              <a:t>Foster </a:t>
            </a:r>
            <a:r>
              <a:rPr lang="en-ZA" sz="2400" dirty="0"/>
              <a:t>stability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ZA" sz="2400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ZA" sz="2400" dirty="0" smtClean="0"/>
              <a:t>Enterprise </a:t>
            </a:r>
            <a:r>
              <a:rPr lang="en-ZA" sz="2400" dirty="0"/>
              <a:t>development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ZA" sz="2400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ZA" sz="2400" dirty="0" smtClean="0"/>
              <a:t>Position </a:t>
            </a:r>
            <a:r>
              <a:rPr lang="en-ZA" sz="2400" dirty="0"/>
              <a:t>for </a:t>
            </a:r>
            <a:r>
              <a:rPr lang="en-ZA" sz="2400" dirty="0" smtClean="0"/>
              <a:t>growth</a:t>
            </a:r>
          </a:p>
          <a:p>
            <a:endParaRPr lang="en-ZA" sz="2400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ZA" sz="2400" dirty="0" smtClean="0"/>
              <a:t>Continuity – </a:t>
            </a:r>
            <a:r>
              <a:rPr lang="en-ZA" sz="2400" smtClean="0"/>
              <a:t>in company</a:t>
            </a:r>
            <a:endParaRPr lang="en-ZA" sz="2400" dirty="0"/>
          </a:p>
          <a:p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835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BOX_SB5" val="n/h/r1zNZ+uLfX4pvKHBZZMsZqKpVmQp"/>
  <p:tag name="SMARTBOX_SB2" val="4EA1ZNr7a5lNBMyQCX9x/TKDuKOrxNs8"/>
  <p:tag name="THINKCELLPRESENTATIONDONOTDELETE" val="&lt;?xml version=&quot;1.0&quot; encoding=&quot;UTF-16&quot; standalone=&quot;yes&quot;?&gt;&#10;&lt;root reqver=&quot;17839&quot;&gt;&lt;version val=&quot;21070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2&quot;&gt;&lt;elem m_fUsage=&quot;2.71000000000000000000E+000&quot;&gt;&lt;m_ppcolschidx val=&quot;0&quot;/&gt;&lt;m_rgb r=&quot;0&quot; g=&quot;32&quot; b=&quot;9b&quot;/&gt;&lt;/elem&gt;&lt;elem m_fUsage=&quot;7.29000000000000090000E-001&quot;&gt;&lt;m_ppcolschidx val=&quot;0&quot;/&gt;&lt;m_rgb r=&quot;0&quot; g=&quot;96&quot; b=&quot;33&quot;/&gt;&lt;/elem&gt;&lt;/m_vecMRU&gt;&lt;/m_mruColor&gt;&lt;m_mapectfillschemeMRU/&gt;&lt;m_eweekdayFirstOfWeek val=&quot;2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m_chDecimalSymbol17909&gt;.&lt;/m_chDecimalSymbol17909&gt;&lt;m_nGroupingDigits17909 val=&quot;3&quot;/&gt;&lt;m_chGroupingSymbol17909&gt;,&lt;/m_chGroupingSymbol17909&gt;&lt;/m_precDefault&gt;&lt;/CDefaultPrec&gt;&lt;/root&gt;"/>
  <p:tag name="THINKCELLUNDODONOTDELETE" val="368"/>
  <p:tag name="SMARTBOX_SB1" val="yPDc+YGAsVDnrAdBfm5OLomapWE3kVAqh9b2jawd28kRYNSZ2VM9Zq8jLnRQsKd+zm3flYlSQ3N6EyKkSMGAbtXZPDAgzPCqp12cLtaehhktX0tL2QJLqhJXT50rTZFve8mXKum9VLtDf8/Ef4PJE20Wfd9sEmg5jcWpaEZMyas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d9Ct1aMTE22rXjNleq0Mg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3NfSVMHv0e5Npz.QjYF8A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rzeEFIP.Ei5yEnCfpKiJg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eNAe8ZTEEyKIIjjGV93sg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ljdaNviGkeHob23qOkiCQ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YFU8dMoM0esyVn7WNQT3Q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d9Ct1aMTE22rXjNleq0Mg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3NfSVMHv0e5Npz.QjYF8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rzeEFIP.Ei5yEnCfpKiJg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eNAe8ZTEEyKIIjjGV93sg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ljdaNviGkeHob23qOkiCQ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YFU8dMoM0esyVn7WNQT3Q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d9Ct1aMTE22rXjNleq0Mg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3NfSVMHv0e5Npz.QjYF8A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rzeEFIP.Ei5yEnCfpKiJg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eNAe8ZTEEyKIIjjGV93sg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ljdaNviGkeHob23qOkiCQ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YFU8dMoM0esyVn7WNQT3Q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d9Ct1aMTE22rXjNleq0Mg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3NfSVMHv0e5Npz.QjYF8A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rzeEFIP.Ei5yEnCfpKiJg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eNAe8ZTEEyKIIjjGV93sg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ljdaNviGkeHob23qOkiC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BOX_SB6" val="snTsFZ8Y/CBJMgu9y8Dq8/H4Owf5ZP/3"/>
  <p:tag name="SMARTBOX_SB8" val="0iCA1Z23kaaMiGZOE1yeGg=="/>
  <p:tag name="SMARTBOX_SB7" val="U8/1IBd/oCkOa3RV9JIGzg==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BOX_SB6" val="C8/q60M0YuBlFEBS4Fgf1MnNEuDcEifs"/>
  <p:tag name="SMARTBOX_SB8" val="78V2qfG9+lJxeVSytWgAyA=="/>
  <p:tag name="SMARTBOX_SB7" val="SGvbIBPBLto10CWdREvKrQ==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BOX_SB6" val="C8/q60M0YuBlFEBS4Fgf1MnNEuDcEifs"/>
  <p:tag name="SMARTBOX_SB8" val="78V2qfG9+lJxeVSytWgAyA=="/>
  <p:tag name="SMARTBOX_SB7" val="SGvbIBPBLto10CWdREvKrQ==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BOX_SB6" val="C8/q60M0YuBlFEBS4Fgf1MnNEuDcEifs"/>
  <p:tag name="SMARTBOX_SB8" val="78V2qfG9+lJxeVSytWgAyA=="/>
  <p:tag name="SMARTBOX_SB7" val="SGvbIBPBLto10CWdREvKrQ==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BOX_SB6" val="snTsFZ8Y/CBJMgu9y8Dq8/H4Owf5ZP/3"/>
  <p:tag name="SMARTBOX_SB8" val="0iCA1Z23kaaMiGZOE1yeGg=="/>
  <p:tag name="SMARTBOX_SB7" val="U8/1IBd/oCkOa3RV9JIGzg==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YFU8dMoM0esyVn7WNQT3Q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d9Ct1aMTE22rXjNleq0Mg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ljdaNviGkeHob23qOkiC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3NfSVMHv0e5Npz.QjYF8A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YFU8dMoM0esyVn7WNQT3Q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d9Ct1aMTE22rXjNleq0Mg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3NfSVMHv0e5Npz.QjYF8A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rzeEFIP.Ei5yEnCfpKiJg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eNAe8ZTEEyKIIjjGV93sg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rzeEFIP.Ei5yEnCfpKiJg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eNAe8ZTEEyKIIjjGV93sg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0Bmol0Qk2izE3K1YLByA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ljdaNviGkeHob23qOkiCQ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YFU8dMoM0esyVn7WNQT3Q"/>
</p:tagLst>
</file>

<file path=ppt/theme/theme1.xml><?xml version="1.0" encoding="utf-8"?>
<a:theme xmlns:a="http://schemas.openxmlformats.org/drawingml/2006/main" name="WCG-New PPT Master-01112012">
  <a:themeElements>
    <a:clrScheme name="Custom 18">
      <a:dk1>
        <a:sysClr val="windowText" lastClr="000000"/>
      </a:dk1>
      <a:lt1>
        <a:sysClr val="window" lastClr="FFFFFF"/>
      </a:lt1>
      <a:dk2>
        <a:srgbClr val="003399"/>
      </a:dk2>
      <a:lt2>
        <a:srgbClr val="3377FF"/>
      </a:lt2>
      <a:accent1>
        <a:srgbClr val="73AFB6"/>
      </a:accent1>
      <a:accent2>
        <a:srgbClr val="956E8E"/>
      </a:accent2>
      <a:accent3>
        <a:srgbClr val="998F86"/>
      </a:accent3>
      <a:accent4>
        <a:srgbClr val="C4BEB8"/>
      </a:accent4>
      <a:accent5>
        <a:srgbClr val="5C8727"/>
      </a:accent5>
      <a:accent6>
        <a:srgbClr val="F89728"/>
      </a:accent6>
      <a:hlink>
        <a:srgbClr val="B5121B"/>
      </a:hlink>
      <a:folHlink>
        <a:srgbClr val="998F86"/>
      </a:folHlink>
    </a:clrScheme>
    <a:fontScheme name="Western Cape Government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 sz="12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WCG-New PPT Master-01112012">
  <a:themeElements>
    <a:clrScheme name="Custom 18">
      <a:dk1>
        <a:sysClr val="windowText" lastClr="000000"/>
      </a:dk1>
      <a:lt1>
        <a:sysClr val="window" lastClr="FFFFFF"/>
      </a:lt1>
      <a:dk2>
        <a:srgbClr val="003399"/>
      </a:dk2>
      <a:lt2>
        <a:srgbClr val="3377FF"/>
      </a:lt2>
      <a:accent1>
        <a:srgbClr val="73AFB6"/>
      </a:accent1>
      <a:accent2>
        <a:srgbClr val="956E8E"/>
      </a:accent2>
      <a:accent3>
        <a:srgbClr val="998F86"/>
      </a:accent3>
      <a:accent4>
        <a:srgbClr val="C4BEB8"/>
      </a:accent4>
      <a:accent5>
        <a:srgbClr val="5C8727"/>
      </a:accent5>
      <a:accent6>
        <a:srgbClr val="F89728"/>
      </a:accent6>
      <a:hlink>
        <a:srgbClr val="B5121B"/>
      </a:hlink>
      <a:folHlink>
        <a:srgbClr val="998F86"/>
      </a:folHlink>
    </a:clrScheme>
    <a:fontScheme name="Western Cape Government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 sz="12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WCG-New PPT Master-01112012">
  <a:themeElements>
    <a:clrScheme name="Custom 18">
      <a:dk1>
        <a:sysClr val="windowText" lastClr="000000"/>
      </a:dk1>
      <a:lt1>
        <a:sysClr val="window" lastClr="FFFFFF"/>
      </a:lt1>
      <a:dk2>
        <a:srgbClr val="003399"/>
      </a:dk2>
      <a:lt2>
        <a:srgbClr val="3377FF"/>
      </a:lt2>
      <a:accent1>
        <a:srgbClr val="73AFB6"/>
      </a:accent1>
      <a:accent2>
        <a:srgbClr val="956E8E"/>
      </a:accent2>
      <a:accent3>
        <a:srgbClr val="998F86"/>
      </a:accent3>
      <a:accent4>
        <a:srgbClr val="C4BEB8"/>
      </a:accent4>
      <a:accent5>
        <a:srgbClr val="5C8727"/>
      </a:accent5>
      <a:accent6>
        <a:srgbClr val="F89728"/>
      </a:accent6>
      <a:hlink>
        <a:srgbClr val="B5121B"/>
      </a:hlink>
      <a:folHlink>
        <a:srgbClr val="998F86"/>
      </a:folHlink>
    </a:clrScheme>
    <a:fontScheme name="Western Cape Government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 sz="12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3_WCG-New PPT Master-01112012">
  <a:themeElements>
    <a:clrScheme name="Custom 18">
      <a:dk1>
        <a:sysClr val="windowText" lastClr="000000"/>
      </a:dk1>
      <a:lt1>
        <a:sysClr val="window" lastClr="FFFFFF"/>
      </a:lt1>
      <a:dk2>
        <a:srgbClr val="003399"/>
      </a:dk2>
      <a:lt2>
        <a:srgbClr val="3377FF"/>
      </a:lt2>
      <a:accent1>
        <a:srgbClr val="73AFB6"/>
      </a:accent1>
      <a:accent2>
        <a:srgbClr val="956E8E"/>
      </a:accent2>
      <a:accent3>
        <a:srgbClr val="998F86"/>
      </a:accent3>
      <a:accent4>
        <a:srgbClr val="C4BEB8"/>
      </a:accent4>
      <a:accent5>
        <a:srgbClr val="5C8727"/>
      </a:accent5>
      <a:accent6>
        <a:srgbClr val="F89728"/>
      </a:accent6>
      <a:hlink>
        <a:srgbClr val="B5121B"/>
      </a:hlink>
      <a:folHlink>
        <a:srgbClr val="998F86"/>
      </a:folHlink>
    </a:clrScheme>
    <a:fontScheme name="Western Cape Government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 sz="12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4_WCG-New PPT Master-01112012">
  <a:themeElements>
    <a:clrScheme name="Custom 18">
      <a:dk1>
        <a:sysClr val="windowText" lastClr="000000"/>
      </a:dk1>
      <a:lt1>
        <a:sysClr val="window" lastClr="FFFFFF"/>
      </a:lt1>
      <a:dk2>
        <a:srgbClr val="003399"/>
      </a:dk2>
      <a:lt2>
        <a:srgbClr val="3377FF"/>
      </a:lt2>
      <a:accent1>
        <a:srgbClr val="73AFB6"/>
      </a:accent1>
      <a:accent2>
        <a:srgbClr val="956E8E"/>
      </a:accent2>
      <a:accent3>
        <a:srgbClr val="998F86"/>
      </a:accent3>
      <a:accent4>
        <a:srgbClr val="C4BEB8"/>
      </a:accent4>
      <a:accent5>
        <a:srgbClr val="5C8727"/>
      </a:accent5>
      <a:accent6>
        <a:srgbClr val="F89728"/>
      </a:accent6>
      <a:hlink>
        <a:srgbClr val="B5121B"/>
      </a:hlink>
      <a:folHlink>
        <a:srgbClr val="998F86"/>
      </a:folHlink>
    </a:clrScheme>
    <a:fontScheme name="Western Cape Government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 sz="12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5_WCG-New PPT Master-01112012">
  <a:themeElements>
    <a:clrScheme name="Custom 18">
      <a:dk1>
        <a:sysClr val="windowText" lastClr="000000"/>
      </a:dk1>
      <a:lt1>
        <a:sysClr val="window" lastClr="FFFFFF"/>
      </a:lt1>
      <a:dk2>
        <a:srgbClr val="003399"/>
      </a:dk2>
      <a:lt2>
        <a:srgbClr val="3377FF"/>
      </a:lt2>
      <a:accent1>
        <a:srgbClr val="73AFB6"/>
      </a:accent1>
      <a:accent2>
        <a:srgbClr val="956E8E"/>
      </a:accent2>
      <a:accent3>
        <a:srgbClr val="998F86"/>
      </a:accent3>
      <a:accent4>
        <a:srgbClr val="C4BEB8"/>
      </a:accent4>
      <a:accent5>
        <a:srgbClr val="5C8727"/>
      </a:accent5>
      <a:accent6>
        <a:srgbClr val="F89728"/>
      </a:accent6>
      <a:hlink>
        <a:srgbClr val="B5121B"/>
      </a:hlink>
      <a:folHlink>
        <a:srgbClr val="998F86"/>
      </a:folHlink>
    </a:clrScheme>
    <a:fontScheme name="Western Cape Government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 sz="12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26783</TotalTime>
  <Words>682</Words>
  <Application>Microsoft Office PowerPoint</Application>
  <PresentationFormat>On-screen Show (4:3)</PresentationFormat>
  <Paragraphs>264</Paragraphs>
  <Slides>12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6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WCG-New PPT Master-01112012</vt:lpstr>
      <vt:lpstr>1_WCG-New PPT Master-01112012</vt:lpstr>
      <vt:lpstr>2_WCG-New PPT Master-01112012</vt:lpstr>
      <vt:lpstr>3_WCG-New PPT Master-01112012</vt:lpstr>
      <vt:lpstr>4_WCG-New PPT Master-01112012</vt:lpstr>
      <vt:lpstr>5_WCG-New PPT Master-01112012</vt:lpstr>
      <vt:lpstr>think-cell Slide</vt:lpstr>
      <vt:lpstr> DEDAT Artisan Development Programme</vt:lpstr>
      <vt:lpstr>Game Changer</vt:lpstr>
      <vt:lpstr>PowerPoint Presentation</vt:lpstr>
      <vt:lpstr>PowerPoint Presentation</vt:lpstr>
      <vt:lpstr>How we think change could happen (Levers) </vt:lpstr>
      <vt:lpstr>Placement Model</vt:lpstr>
      <vt:lpstr>PowerPoint Presentation</vt:lpstr>
      <vt:lpstr>Available TVET Trades Exits</vt:lpstr>
      <vt:lpstr>Benefits to industry</vt:lpstr>
      <vt:lpstr>Game Changer</vt:lpstr>
      <vt:lpstr>Work and Skills</vt:lpstr>
      <vt:lpstr>             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Cabral</dc:creator>
  <cp:keywords>POTX</cp:keywords>
  <cp:lastModifiedBy>User</cp:lastModifiedBy>
  <cp:revision>797</cp:revision>
  <cp:lastPrinted>2016-03-15T06:42:56Z</cp:lastPrinted>
  <dcterms:created xsi:type="dcterms:W3CDTF">2013-02-21T07:48:10Z</dcterms:created>
  <dcterms:modified xsi:type="dcterms:W3CDTF">2016-05-31T10:42:06Z</dcterms:modified>
  <cp:category>CI</cp:category>
</cp:coreProperties>
</file>